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1"/>
  </p:notesMasterIdLst>
  <p:sldIdLst>
    <p:sldId id="257" r:id="rId2"/>
    <p:sldId id="256" r:id="rId3"/>
    <p:sldId id="269" r:id="rId4"/>
    <p:sldId id="282" r:id="rId5"/>
    <p:sldId id="263" r:id="rId6"/>
    <p:sldId id="270" r:id="rId7"/>
    <p:sldId id="284" r:id="rId8"/>
    <p:sldId id="264" r:id="rId9"/>
    <p:sldId id="272" r:id="rId10"/>
    <p:sldId id="273" r:id="rId11"/>
    <p:sldId id="274" r:id="rId12"/>
    <p:sldId id="275" r:id="rId13"/>
    <p:sldId id="276" r:id="rId14"/>
    <p:sldId id="277" r:id="rId15"/>
    <p:sldId id="278" r:id="rId16"/>
    <p:sldId id="279" r:id="rId17"/>
    <p:sldId id="265" r:id="rId18"/>
    <p:sldId id="281" r:id="rId19"/>
    <p:sldId id="258" r:id="rId20"/>
  </p:sldIdLst>
  <p:sldSz cx="9144000" cy="6858000" type="screen4x3"/>
  <p:notesSz cx="6797675" cy="9926638"/>
  <p:embeddedFontLst>
    <p:embeddedFont>
      <p:font typeface="Wingdings 3" panose="05040102010807070707" pitchFamily="18" charset="2"/>
      <p:regular r:id="rId22"/>
    </p:embeddedFont>
    <p:embeddedFont>
      <p:font typeface="Times" panose="02020603050405020304" pitchFamily="18" charset="0"/>
      <p:regular r:id="rId23"/>
      <p:bold r:id="rId24"/>
      <p:italic r:id="rId25"/>
      <p:boldItalic r:id="rId26"/>
    </p:embeddedFont>
    <p:embeddedFont>
      <p:font typeface="Frutiger LT Com 55 Roman" panose="020B0503030504090204" charset="0"/>
      <p:regular r:id="rId27"/>
      <p:bold r:id="rId28"/>
      <p:italic r:id="rId29"/>
    </p:embeddedFont>
    <p:embeddedFont>
      <p:font typeface="Frutiger LT Com 45 Light" panose="020B0303030504090204" charset="0"/>
      <p:regular r:id="rId30"/>
      <p:bold r:id="rId31"/>
      <p:italic r:id="rId32"/>
      <p:boldItalic r:id="rId33"/>
    </p:embeddedFont>
    <p:embeddedFont>
      <p:font typeface="Cambria Math" panose="02040503050406030204" pitchFamily="18" charset="0"/>
      <p:regular r:id="rId34"/>
    </p:embeddedFont>
    <p:embeddedFont>
      <p:font typeface="Calibri" panose="020F0502020204030204" pitchFamily="34" charset="0"/>
      <p:regular r:id="rId35"/>
      <p:bold r:id="rId36"/>
      <p:italic r:id="rId37"/>
      <p:boldItalic r:id="rId38"/>
    </p:embeddedFont>
  </p:embeddedFontLst>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4C99B2"/>
    <a:srgbClr val="E4910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089" autoAdjust="0"/>
  </p:normalViewPr>
  <p:slideViewPr>
    <p:cSldViewPr snapToGrid="0">
      <p:cViewPr varScale="1">
        <p:scale>
          <a:sx n="93" d="100"/>
          <a:sy n="93" d="100"/>
        </p:scale>
        <p:origin x="52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DE" sz="1400" b="0" i="0" u="none" strike="noStrike" baseline="0" dirty="0">
                <a:effectLst/>
              </a:rPr>
              <a:t>Ø</a:t>
            </a:r>
            <a:r>
              <a:rPr lang="de-DE" sz="1400" b="0" i="0" u="none" strike="noStrike" baseline="-25000" dirty="0">
                <a:effectLst/>
              </a:rPr>
              <a:t>A</a:t>
            </a:r>
            <a:r>
              <a:rPr lang="en-US" sz="1400" dirty="0"/>
              <a:t> at position</a:t>
            </a:r>
            <a:r>
              <a:rPr lang="en-US" sz="1400" baseline="0" dirty="0"/>
              <a:t> </a:t>
            </a:r>
            <a:r>
              <a:rPr lang="en-US" sz="1400" dirty="0"/>
              <a:t>x = 231 mm</a:t>
            </a:r>
          </a:p>
        </c:rich>
      </c:tx>
      <c:layout>
        <c:manualLayout>
          <c:xMode val="edge"/>
          <c:yMode val="edge"/>
          <c:x val="0.20516238652975641"/>
          <c:y val="7.453560635809530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9681155344441542"/>
          <c:y val="0.28581017056222363"/>
          <c:w val="0.76001446343886803"/>
          <c:h val="0.37675694883133293"/>
        </c:manualLayout>
      </c:layout>
      <c:lineChart>
        <c:grouping val="standard"/>
        <c:varyColors val="0"/>
        <c:ser>
          <c:idx val="0"/>
          <c:order val="0"/>
          <c:tx>
            <c:strRef>
              <c:f>Tabelle1!$B$1</c:f>
              <c:strCache>
                <c:ptCount val="1"/>
                <c:pt idx="0">
                  <c:v>value </c:v>
                </c:pt>
              </c:strCache>
            </c:strRef>
          </c:tx>
          <c:spPr>
            <a:ln w="19050" cap="rnd">
              <a:solidFill>
                <a:srgbClr val="4C99B2"/>
              </a:solidFill>
              <a:round/>
            </a:ln>
            <a:effectLst/>
          </c:spPr>
          <c:marker>
            <c:symbol val="none"/>
          </c:marker>
          <c:cat>
            <c:numRef>
              <c:f>Tabelle1!$A$2:$A$15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Tabelle1!$B$2:$B$15</c:f>
              <c:numCache>
                <c:formatCode>General</c:formatCode>
                <c:ptCount val="14"/>
                <c:pt idx="0">
                  <c:v>125.41</c:v>
                </c:pt>
                <c:pt idx="1">
                  <c:v>125.42</c:v>
                </c:pt>
                <c:pt idx="2">
                  <c:v>125.43</c:v>
                </c:pt>
                <c:pt idx="3">
                  <c:v>125.42</c:v>
                </c:pt>
                <c:pt idx="4">
                  <c:v>125.43</c:v>
                </c:pt>
                <c:pt idx="5">
                  <c:v>125.43</c:v>
                </c:pt>
                <c:pt idx="6">
                  <c:v>125.46</c:v>
                </c:pt>
                <c:pt idx="7">
                  <c:v>125.52</c:v>
                </c:pt>
                <c:pt idx="8">
                  <c:v>125.51</c:v>
                </c:pt>
                <c:pt idx="9">
                  <c:v>125.45</c:v>
                </c:pt>
                <c:pt idx="10">
                  <c:v>125.45399999999999</c:v>
                </c:pt>
                <c:pt idx="11">
                  <c:v>125.458</c:v>
                </c:pt>
                <c:pt idx="12">
                  <c:v>125.462</c:v>
                </c:pt>
                <c:pt idx="13">
                  <c:v>125.46599999999999</c:v>
                </c:pt>
              </c:numCache>
            </c:numRef>
          </c:val>
          <c:smooth val="0"/>
          <c:extLst>
            <c:ext xmlns:c16="http://schemas.microsoft.com/office/drawing/2014/chart" uri="{C3380CC4-5D6E-409C-BE32-E72D297353CC}">
              <c16:uniqueId val="{00000000-69C8-472D-B416-839C1D9D248A}"/>
            </c:ext>
          </c:extLst>
        </c:ser>
        <c:ser>
          <c:idx val="1"/>
          <c:order val="1"/>
          <c:tx>
            <c:strRef>
              <c:f>Tabelle1!$C$1</c:f>
              <c:strCache>
                <c:ptCount val="1"/>
                <c:pt idx="0">
                  <c:v>max</c:v>
                </c:pt>
              </c:strCache>
            </c:strRef>
          </c:tx>
          <c:spPr>
            <a:ln w="12700" cap="rnd">
              <a:solidFill>
                <a:srgbClr val="FF0000"/>
              </a:solidFill>
              <a:round/>
            </a:ln>
            <a:effectLst/>
          </c:spPr>
          <c:marker>
            <c:symbol val="none"/>
          </c:marker>
          <c:errBars>
            <c:errDir val="y"/>
            <c:errBarType val="both"/>
            <c:errValType val="stdErr"/>
            <c:noEndCap val="0"/>
            <c:spPr>
              <a:noFill/>
              <a:ln w="9525" cap="flat" cmpd="sng" algn="ctr">
                <a:solidFill>
                  <a:schemeClr val="tx1">
                    <a:lumMod val="65000"/>
                    <a:lumOff val="35000"/>
                  </a:schemeClr>
                </a:solidFill>
                <a:round/>
              </a:ln>
              <a:effectLst/>
            </c:spPr>
          </c:errBars>
          <c:cat>
            <c:numRef>
              <c:f>Tabelle1!$A$2:$A$15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Tabelle1!$C$2:$C$15</c:f>
              <c:numCache>
                <c:formatCode>General</c:formatCode>
                <c:ptCount val="14"/>
                <c:pt idx="0">
                  <c:v>125.5</c:v>
                </c:pt>
                <c:pt idx="1">
                  <c:v>125.5</c:v>
                </c:pt>
                <c:pt idx="2">
                  <c:v>125.5</c:v>
                </c:pt>
                <c:pt idx="3">
                  <c:v>125.5</c:v>
                </c:pt>
                <c:pt idx="4">
                  <c:v>125.5</c:v>
                </c:pt>
                <c:pt idx="5">
                  <c:v>125.5</c:v>
                </c:pt>
                <c:pt idx="6">
                  <c:v>125.5</c:v>
                </c:pt>
                <c:pt idx="7">
                  <c:v>125.5</c:v>
                </c:pt>
                <c:pt idx="8">
                  <c:v>125.5</c:v>
                </c:pt>
                <c:pt idx="9">
                  <c:v>125.5</c:v>
                </c:pt>
                <c:pt idx="10">
                  <c:v>125.5</c:v>
                </c:pt>
                <c:pt idx="11">
                  <c:v>125.5</c:v>
                </c:pt>
                <c:pt idx="12">
                  <c:v>125.5</c:v>
                </c:pt>
                <c:pt idx="13">
                  <c:v>125.5</c:v>
                </c:pt>
              </c:numCache>
            </c:numRef>
          </c:val>
          <c:smooth val="0"/>
          <c:extLst>
            <c:ext xmlns:c16="http://schemas.microsoft.com/office/drawing/2014/chart" uri="{C3380CC4-5D6E-409C-BE32-E72D297353CC}">
              <c16:uniqueId val="{00000001-69C8-472D-B416-839C1D9D248A}"/>
            </c:ext>
          </c:extLst>
        </c:ser>
        <c:ser>
          <c:idx val="2"/>
          <c:order val="2"/>
          <c:tx>
            <c:strRef>
              <c:f>Tabelle1!$D$1</c:f>
              <c:strCache>
                <c:ptCount val="1"/>
                <c:pt idx="0">
                  <c:v>min </c:v>
                </c:pt>
              </c:strCache>
            </c:strRef>
          </c:tx>
          <c:spPr>
            <a:ln w="12700" cap="rnd">
              <a:solidFill>
                <a:srgbClr val="FF0000"/>
              </a:solidFill>
              <a:round/>
            </a:ln>
            <a:effectLst/>
          </c:spPr>
          <c:marker>
            <c:symbol val="none"/>
          </c:marker>
          <c:errBars>
            <c:errDir val="y"/>
            <c:errBarType val="both"/>
            <c:errValType val="stdErr"/>
            <c:noEndCap val="0"/>
            <c:spPr>
              <a:noFill/>
              <a:ln w="9525" cap="flat" cmpd="sng" algn="ctr">
                <a:solidFill>
                  <a:schemeClr val="tx1">
                    <a:lumMod val="65000"/>
                    <a:lumOff val="35000"/>
                  </a:schemeClr>
                </a:solidFill>
                <a:round/>
              </a:ln>
              <a:effectLst/>
            </c:spPr>
          </c:errBars>
          <c:cat>
            <c:numRef>
              <c:f>Tabelle1!$A$2:$A$15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Tabelle1!$D$2:$D$15</c:f>
              <c:numCache>
                <c:formatCode>General</c:formatCode>
                <c:ptCount val="14"/>
                <c:pt idx="0">
                  <c:v>125.4</c:v>
                </c:pt>
                <c:pt idx="1">
                  <c:v>125.4</c:v>
                </c:pt>
                <c:pt idx="2">
                  <c:v>125.4</c:v>
                </c:pt>
                <c:pt idx="3">
                  <c:v>125.4</c:v>
                </c:pt>
                <c:pt idx="4">
                  <c:v>125.4</c:v>
                </c:pt>
                <c:pt idx="5">
                  <c:v>125.4</c:v>
                </c:pt>
                <c:pt idx="6">
                  <c:v>125.4</c:v>
                </c:pt>
                <c:pt idx="7">
                  <c:v>125.4</c:v>
                </c:pt>
                <c:pt idx="8">
                  <c:v>125.4</c:v>
                </c:pt>
                <c:pt idx="9">
                  <c:v>125.4</c:v>
                </c:pt>
                <c:pt idx="10">
                  <c:v>125.4</c:v>
                </c:pt>
                <c:pt idx="11">
                  <c:v>125.4</c:v>
                </c:pt>
                <c:pt idx="12">
                  <c:v>125.4</c:v>
                </c:pt>
                <c:pt idx="13">
                  <c:v>125.4</c:v>
                </c:pt>
              </c:numCache>
            </c:numRef>
          </c:val>
          <c:smooth val="0"/>
          <c:extLst>
            <c:ext xmlns:c16="http://schemas.microsoft.com/office/drawing/2014/chart" uri="{C3380CC4-5D6E-409C-BE32-E72D297353CC}">
              <c16:uniqueId val="{00000002-69C8-472D-B416-839C1D9D248A}"/>
            </c:ext>
          </c:extLst>
        </c:ser>
        <c:dLbls>
          <c:showLegendKey val="0"/>
          <c:showVal val="0"/>
          <c:showCatName val="0"/>
          <c:showSerName val="0"/>
          <c:showPercent val="0"/>
          <c:showBubbleSize val="0"/>
        </c:dLbls>
        <c:smooth val="0"/>
        <c:axId val="-1357201056"/>
        <c:axId val="-1357199968"/>
      </c:lineChart>
      <c:catAx>
        <c:axId val="-13572010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dirty="0" err="1"/>
                  <a:t>Workpiece</a:t>
                </a:r>
                <a:endParaRPr lang="en-US" sz="1000" dirty="0"/>
              </a:p>
            </c:rich>
          </c:tx>
          <c:layout>
            <c:manualLayout>
              <c:xMode val="edge"/>
              <c:yMode val="edge"/>
              <c:x val="0.43967936992089734"/>
              <c:y val="0.7707563256560413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ES"/>
          </a:p>
        </c:txPr>
        <c:crossAx val="-1357199968"/>
        <c:crosses val="autoZero"/>
        <c:auto val="1"/>
        <c:lblAlgn val="ctr"/>
        <c:lblOffset val="100"/>
        <c:noMultiLvlLbl val="0"/>
      </c:catAx>
      <c:valAx>
        <c:axId val="-1357199968"/>
        <c:scaling>
          <c:orientation val="minMax"/>
          <c:min val="125.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e-DE" sz="1000" dirty="0">
                    <a:latin typeface="Times New Roman" panose="02020603050405020304" pitchFamily="18" charset="0"/>
                    <a:cs typeface="Times New Roman" panose="02020603050405020304" pitchFamily="18" charset="0"/>
                  </a:rPr>
                  <a:t>Ø</a:t>
                </a:r>
                <a:r>
                  <a:rPr lang="de-DE" sz="1000" baseline="-25000" dirty="0">
                    <a:latin typeface="Times New Roman" panose="02020603050405020304" pitchFamily="18" charset="0"/>
                    <a:cs typeface="Times New Roman" panose="02020603050405020304" pitchFamily="18" charset="0"/>
                  </a:rPr>
                  <a:t>A</a:t>
                </a:r>
                <a:r>
                  <a:rPr lang="de-DE" sz="1000" dirty="0">
                    <a:latin typeface="Times New Roman" panose="02020603050405020304" pitchFamily="18" charset="0"/>
                    <a:cs typeface="Times New Roman" panose="02020603050405020304" pitchFamily="18" charset="0"/>
                  </a:rPr>
                  <a:t> </a:t>
                </a:r>
                <a:r>
                  <a:rPr lang="de-DE" sz="1000" dirty="0"/>
                  <a:t>[mm]</a:t>
                </a:r>
                <a:endParaRPr lang="en-US" sz="1000" dirty="0"/>
              </a:p>
            </c:rich>
          </c:tx>
          <c:layout>
            <c:manualLayout>
              <c:xMode val="edge"/>
              <c:yMode val="edge"/>
              <c:x val="6.9532189293939634E-3"/>
              <c:y val="0.3116975551040617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ES"/>
          </a:p>
        </c:txPr>
        <c:crossAx val="-13572010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w="6350">
      <a:solidFill>
        <a:schemeClr val="tx1"/>
      </a:solidFill>
    </a:ln>
    <a:effectLst/>
  </c:spPr>
  <c:txPr>
    <a:bodyPr/>
    <a:lstStyle/>
    <a:p>
      <a:pPr>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EE7672D-12AB-4BBA-A5D0-8CCE2D822589}" type="datetimeFigureOut">
              <a:rPr lang="de-DE" smtClean="0"/>
              <a:t>05.04.2018</a:t>
            </a:fld>
            <a:endParaRPr lang="de-DE"/>
          </a:p>
        </p:txBody>
      </p:sp>
      <p:sp>
        <p:nvSpPr>
          <p:cNvPr id="4" name="Folienbildplatzhalt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332032E-3F9F-4F3E-B491-E2FAFC216B77}" type="slidenum">
              <a:rPr lang="de-DE" smtClean="0"/>
              <a:t>‹Nº›</a:t>
            </a:fld>
            <a:endParaRPr lang="de-DE"/>
          </a:p>
        </p:txBody>
      </p:sp>
    </p:spTree>
    <p:extLst>
      <p:ext uri="{BB962C8B-B14F-4D97-AF65-F5344CB8AC3E}">
        <p14:creationId xmlns:p14="http://schemas.microsoft.com/office/powerpoint/2010/main" val="1496123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Good</a:t>
            </a:r>
            <a:r>
              <a:rPr lang="en-US" baseline="0" dirty="0"/>
              <a:t> … ladies and gentlemen, my name is F.E. I am a researcher at the Institute for Control Engineering at the U. of Stuttgart. It is my pleasure to present my research project ForZDM which deals with title….</a:t>
            </a:r>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1</a:t>
            </a:fld>
            <a:endParaRPr lang="de-DE"/>
          </a:p>
        </p:txBody>
      </p:sp>
    </p:spTree>
    <p:extLst>
      <p:ext uri="{BB962C8B-B14F-4D97-AF65-F5344CB8AC3E}">
        <p14:creationId xmlns:p14="http://schemas.microsoft.com/office/powerpoint/2010/main" val="1442499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10</a:t>
            </a:fld>
            <a:endParaRPr lang="de-DE"/>
          </a:p>
        </p:txBody>
      </p:sp>
    </p:spTree>
    <p:extLst>
      <p:ext uri="{BB962C8B-B14F-4D97-AF65-F5344CB8AC3E}">
        <p14:creationId xmlns:p14="http://schemas.microsoft.com/office/powerpoint/2010/main" val="3421054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11</a:t>
            </a:fld>
            <a:endParaRPr lang="de-DE"/>
          </a:p>
        </p:txBody>
      </p:sp>
    </p:spTree>
    <p:extLst>
      <p:ext uri="{BB962C8B-B14F-4D97-AF65-F5344CB8AC3E}">
        <p14:creationId xmlns:p14="http://schemas.microsoft.com/office/powerpoint/2010/main" val="2259366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12</a:t>
            </a:fld>
            <a:endParaRPr lang="de-DE"/>
          </a:p>
        </p:txBody>
      </p:sp>
    </p:spTree>
    <p:extLst>
      <p:ext uri="{BB962C8B-B14F-4D97-AF65-F5344CB8AC3E}">
        <p14:creationId xmlns:p14="http://schemas.microsoft.com/office/powerpoint/2010/main" val="1184316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13</a:t>
            </a:fld>
            <a:endParaRPr lang="de-DE"/>
          </a:p>
        </p:txBody>
      </p:sp>
    </p:spTree>
    <p:extLst>
      <p:ext uri="{BB962C8B-B14F-4D97-AF65-F5344CB8AC3E}">
        <p14:creationId xmlns:p14="http://schemas.microsoft.com/office/powerpoint/2010/main" val="3022457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14</a:t>
            </a:fld>
            <a:endParaRPr lang="de-DE"/>
          </a:p>
        </p:txBody>
      </p:sp>
    </p:spTree>
    <p:extLst>
      <p:ext uri="{BB962C8B-B14F-4D97-AF65-F5344CB8AC3E}">
        <p14:creationId xmlns:p14="http://schemas.microsoft.com/office/powerpoint/2010/main" val="2801172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15</a:t>
            </a:fld>
            <a:endParaRPr lang="de-DE"/>
          </a:p>
        </p:txBody>
      </p:sp>
    </p:spTree>
    <p:extLst>
      <p:ext uri="{BB962C8B-B14F-4D97-AF65-F5344CB8AC3E}">
        <p14:creationId xmlns:p14="http://schemas.microsoft.com/office/powerpoint/2010/main" val="1244424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16</a:t>
            </a:fld>
            <a:endParaRPr lang="de-DE"/>
          </a:p>
        </p:txBody>
      </p:sp>
    </p:spTree>
    <p:extLst>
      <p:ext uri="{BB962C8B-B14F-4D97-AF65-F5344CB8AC3E}">
        <p14:creationId xmlns:p14="http://schemas.microsoft.com/office/powerpoint/2010/main" val="2482032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17</a:t>
            </a:fld>
            <a:endParaRPr lang="de-DE"/>
          </a:p>
        </p:txBody>
      </p:sp>
    </p:spTree>
    <p:extLst>
      <p:ext uri="{BB962C8B-B14F-4D97-AF65-F5344CB8AC3E}">
        <p14:creationId xmlns:p14="http://schemas.microsoft.com/office/powerpoint/2010/main" val="3196216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18</a:t>
            </a:fld>
            <a:endParaRPr lang="de-DE"/>
          </a:p>
        </p:txBody>
      </p:sp>
    </p:spTree>
    <p:extLst>
      <p:ext uri="{BB962C8B-B14F-4D97-AF65-F5344CB8AC3E}">
        <p14:creationId xmlns:p14="http://schemas.microsoft.com/office/powerpoint/2010/main" val="3463712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19</a:t>
            </a:fld>
            <a:endParaRPr lang="de-DE"/>
          </a:p>
        </p:txBody>
      </p:sp>
    </p:spTree>
    <p:extLst>
      <p:ext uri="{BB962C8B-B14F-4D97-AF65-F5344CB8AC3E}">
        <p14:creationId xmlns:p14="http://schemas.microsoft.com/office/powerpoint/2010/main" val="317588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a</a:t>
            </a:r>
            <a:r>
              <a:rPr lang="en-US" baseline="0" dirty="0"/>
              <a:t> brief introduction into the ZDM topic and stating (</a:t>
            </a:r>
            <a:r>
              <a:rPr lang="en-US" baseline="0" dirty="0" err="1"/>
              <a:t>vorstellen</a:t>
            </a:r>
            <a:r>
              <a:rPr lang="en-US" baseline="0" dirty="0"/>
              <a:t>) the problems that arise from this ZDM. I will be presenting the solution approaches. These approaches will focus on Process data analysis ….and downstream compensation.  </a:t>
            </a:r>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2</a:t>
            </a:fld>
            <a:endParaRPr lang="de-DE"/>
          </a:p>
        </p:txBody>
      </p:sp>
    </p:spTree>
    <p:extLst>
      <p:ext uri="{BB962C8B-B14F-4D97-AF65-F5344CB8AC3E}">
        <p14:creationId xmlns:p14="http://schemas.microsoft.com/office/powerpoint/2010/main" val="2768104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dirty="0"/>
              <a:t>The main focus lies on the production of rotating components which</a:t>
            </a:r>
            <a:r>
              <a:rPr lang="en-US" sz="1200" baseline="0" dirty="0"/>
              <a:t> in this case can be found in turbine shafts aerospace and axles of railways. Like for any other product developing process it is subject to production efficiency (means more efficient processes), flexibility (easier adjustment to new requirements by the client), Quality (high safety standards) and time to market (speaks for itself). </a:t>
            </a:r>
          </a:p>
          <a:p>
            <a:r>
              <a:rPr lang="en-US" sz="1200" b="1" baseline="0" dirty="0"/>
              <a:t>The question is now why this is a problem?</a:t>
            </a:r>
            <a:r>
              <a:rPr lang="en-US" sz="1200" baseline="0" dirty="0"/>
              <a:t> If we look at the features of these rotating components we see that these are slim components meaning there length is much larger than there diameter shown here in the picture. A special requirement is a lightweight construction which gives a thin walled product. This implies small tolerances on the geometric features. As mentioned earlier high safety standards especially for with high revolutions per minute have to be met (</a:t>
            </a:r>
            <a:r>
              <a:rPr lang="en-US" sz="1200" baseline="0" dirty="0" err="1"/>
              <a:t>erfüllt</a:t>
            </a:r>
            <a:r>
              <a:rPr lang="en-US" sz="1200" baseline="0" dirty="0"/>
              <a:t> </a:t>
            </a:r>
            <a:r>
              <a:rPr lang="en-US" sz="1200" baseline="0" dirty="0" err="1"/>
              <a:t>werden</a:t>
            </a:r>
            <a:r>
              <a:rPr lang="en-US" sz="1200" baseline="0" dirty="0"/>
              <a:t>) which means there should not be any air inclusions, the surface has to be of high quality and the part requires no imbalances. To understand how these requirements can be met we have to take a closer look at the production steps involved.</a:t>
            </a:r>
            <a:endParaRPr lang="en-US" sz="1200" dirty="0"/>
          </a:p>
        </p:txBody>
      </p:sp>
      <p:sp>
        <p:nvSpPr>
          <p:cNvPr id="4" name="Foliennummernplatzhalter 3"/>
          <p:cNvSpPr>
            <a:spLocks noGrp="1"/>
          </p:cNvSpPr>
          <p:nvPr>
            <p:ph type="sldNum" sz="quarter" idx="10"/>
          </p:nvPr>
        </p:nvSpPr>
        <p:spPr/>
        <p:txBody>
          <a:bodyPr/>
          <a:lstStyle/>
          <a:p>
            <a:fld id="{C332032E-3F9F-4F3E-B491-E2FAFC216B77}" type="slidenum">
              <a:rPr lang="de-DE" smtClean="0"/>
              <a:t>3</a:t>
            </a:fld>
            <a:endParaRPr lang="de-DE"/>
          </a:p>
        </p:txBody>
      </p:sp>
    </p:spTree>
    <p:extLst>
      <p:ext uri="{BB962C8B-B14F-4D97-AF65-F5344CB8AC3E}">
        <p14:creationId xmlns:p14="http://schemas.microsoft.com/office/powerpoint/2010/main" val="228662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Generally</a:t>
            </a:r>
            <a:r>
              <a:rPr lang="en-US" baseline="0" dirty="0"/>
              <a:t> the production strategy involves 10 steps. Starting with smelting of the raw materials these are than forged and edges are cut off. Inner tension is reduced by a following heat treatment. The mechanical processes start with bottle boring which yields the first axis of reference. Based on this axis the external reference is made. Now the actual internal and external contours are made before finishing the part. One might think the product is ready for shipping now, however, due to the relative referencing of each subsequent step defect propagation reduces the product quality. This can only be compensated for with an EOL inspection (balancing process).   </a:t>
            </a:r>
          </a:p>
          <a:p>
            <a:r>
              <a:rPr lang="en-US" baseline="0" dirty="0"/>
              <a:t>An EOL is performed … To further on the stand the magnitude (</a:t>
            </a:r>
            <a:r>
              <a:rPr lang="en-US" baseline="0" dirty="0" err="1"/>
              <a:t>Ausmaß</a:t>
            </a:r>
            <a:r>
              <a:rPr lang="en-US" baseline="0" dirty="0"/>
              <a:t>) of the defects (KLICK) </a:t>
            </a:r>
            <a:endParaRPr lang="en-US" dirty="0"/>
          </a:p>
          <a:p>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4</a:t>
            </a:fld>
            <a:endParaRPr lang="de-DE"/>
          </a:p>
        </p:txBody>
      </p:sp>
    </p:spTree>
    <p:extLst>
      <p:ext uri="{BB962C8B-B14F-4D97-AF65-F5344CB8AC3E}">
        <p14:creationId xmlns:p14="http://schemas.microsoft.com/office/powerpoint/2010/main" val="96103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We</a:t>
            </a:r>
            <a:r>
              <a:rPr lang="en-US" baseline="0" dirty="0"/>
              <a:t> will in depth look at the source of the defects…. (KLICK)</a:t>
            </a:r>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5</a:t>
            </a:fld>
            <a:endParaRPr lang="de-DE"/>
          </a:p>
        </p:txBody>
      </p:sp>
    </p:spTree>
    <p:extLst>
      <p:ext uri="{BB962C8B-B14F-4D97-AF65-F5344CB8AC3E}">
        <p14:creationId xmlns:p14="http://schemas.microsoft.com/office/powerpoint/2010/main" val="1265614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In</a:t>
            </a:r>
            <a:r>
              <a:rPr lang="en-US" baseline="0" dirty="0"/>
              <a:t> order to explain the problem I will – leads to Imbalance in workpiece… become more and more … </a:t>
            </a:r>
            <a:r>
              <a:rPr lang="en-US" baseline="0" dirty="0" err="1"/>
              <a:t>occure</a:t>
            </a:r>
            <a:r>
              <a:rPr lang="en-US" baseline="0" dirty="0"/>
              <a:t>  </a:t>
            </a:r>
            <a:endParaRPr lang="en-US" dirty="0"/>
          </a:p>
        </p:txBody>
      </p:sp>
      <p:sp>
        <p:nvSpPr>
          <p:cNvPr id="4" name="Foliennummernplatzhalter 3"/>
          <p:cNvSpPr>
            <a:spLocks noGrp="1"/>
          </p:cNvSpPr>
          <p:nvPr>
            <p:ph type="sldNum" sz="quarter" idx="10"/>
          </p:nvPr>
        </p:nvSpPr>
        <p:spPr/>
        <p:txBody>
          <a:bodyPr/>
          <a:lstStyle/>
          <a:p>
            <a:fld id="{C332032E-3F9F-4F3E-B491-E2FAFC216B77}" type="slidenum">
              <a:rPr lang="de-DE" smtClean="0"/>
              <a:t>6</a:t>
            </a:fld>
            <a:endParaRPr lang="de-DE"/>
          </a:p>
        </p:txBody>
      </p:sp>
    </p:spTree>
    <p:extLst>
      <p:ext uri="{BB962C8B-B14F-4D97-AF65-F5344CB8AC3E}">
        <p14:creationId xmlns:p14="http://schemas.microsoft.com/office/powerpoint/2010/main" val="2345845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7</a:t>
            </a:fld>
            <a:endParaRPr lang="de-DE"/>
          </a:p>
        </p:txBody>
      </p:sp>
    </p:spTree>
    <p:extLst>
      <p:ext uri="{BB962C8B-B14F-4D97-AF65-F5344CB8AC3E}">
        <p14:creationId xmlns:p14="http://schemas.microsoft.com/office/powerpoint/2010/main" val="38170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8</a:t>
            </a:fld>
            <a:endParaRPr lang="de-DE"/>
          </a:p>
        </p:txBody>
      </p:sp>
    </p:spTree>
    <p:extLst>
      <p:ext uri="{BB962C8B-B14F-4D97-AF65-F5344CB8AC3E}">
        <p14:creationId xmlns:p14="http://schemas.microsoft.com/office/powerpoint/2010/main" val="3230351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332032E-3F9F-4F3E-B491-E2FAFC216B77}" type="slidenum">
              <a:rPr lang="de-DE" smtClean="0"/>
              <a:t>9</a:t>
            </a:fld>
            <a:endParaRPr lang="de-DE"/>
          </a:p>
        </p:txBody>
      </p:sp>
    </p:spTree>
    <p:extLst>
      <p:ext uri="{BB962C8B-B14F-4D97-AF65-F5344CB8AC3E}">
        <p14:creationId xmlns:p14="http://schemas.microsoft.com/office/powerpoint/2010/main" val="13942007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5" name="Text Box 4"/>
          <p:cNvSpPr txBox="1">
            <a:spLocks noChangeArrowheads="1"/>
          </p:cNvSpPr>
          <p:nvPr userDrawn="1"/>
        </p:nvSpPr>
        <p:spPr bwMode="auto">
          <a:xfrm>
            <a:off x="1131888" y="29208"/>
            <a:ext cx="6769100" cy="1484313"/>
          </a:xfrm>
          <a:prstGeom prst="rect">
            <a:avLst/>
          </a:prstGeom>
          <a:solidFill>
            <a:srgbClr val="FFFFFF"/>
          </a:solidFill>
          <a:ln w="9525">
            <a:noFill/>
            <a:miter lim="800000"/>
            <a:headEnd/>
            <a:tailEnd/>
          </a:ln>
        </p:spPr>
        <p:txBody>
          <a:bodyPr/>
          <a:lstStyle/>
          <a:p>
            <a:pPr algn="ctr"/>
            <a:r>
              <a:rPr lang="it-IT" sz="2000" b="1" dirty="0">
                <a:solidFill>
                  <a:srgbClr val="000066"/>
                </a:solidFill>
                <a:latin typeface="Times New Roman" pitchFamily="18" charset="0"/>
                <a:cs typeface="Times New Roman" pitchFamily="18" charset="0"/>
              </a:rPr>
              <a:t>CIRP ICME ‘17</a:t>
            </a:r>
            <a:endParaRPr lang="it-IT" sz="2000" b="1" dirty="0">
              <a:solidFill>
                <a:srgbClr val="000066"/>
              </a:solidFill>
              <a:latin typeface="Times New Roman" pitchFamily="18" charset="0"/>
            </a:endParaRPr>
          </a:p>
          <a:p>
            <a:pPr algn="ctr" eaLnBrk="0" hangingPunct="0"/>
            <a:r>
              <a:rPr lang="en-GB" sz="1600" b="1" baseline="0" dirty="0">
                <a:solidFill>
                  <a:srgbClr val="000066"/>
                </a:solidFill>
                <a:latin typeface="Times New Roman" pitchFamily="18" charset="0"/>
                <a:cs typeface="Times New Roman" pitchFamily="18" charset="0"/>
              </a:rPr>
              <a:t>11</a:t>
            </a:r>
            <a:r>
              <a:rPr lang="en-GB" sz="1600" b="1" baseline="30000" dirty="0">
                <a:solidFill>
                  <a:srgbClr val="000066"/>
                </a:solidFill>
                <a:latin typeface="Times New Roman" pitchFamily="18" charset="0"/>
                <a:cs typeface="Times New Roman" pitchFamily="18" charset="0"/>
              </a:rPr>
              <a:t>th</a:t>
            </a:r>
            <a:r>
              <a:rPr lang="en-GB" sz="1600" b="1" dirty="0">
                <a:solidFill>
                  <a:srgbClr val="000066"/>
                </a:solidFill>
                <a:latin typeface="Times New Roman" pitchFamily="18" charset="0"/>
                <a:cs typeface="Times New Roman" pitchFamily="18" charset="0"/>
              </a:rPr>
              <a:t> CIRP International Conference on</a:t>
            </a:r>
            <a:endParaRPr lang="it-IT" sz="1600" b="1" dirty="0">
              <a:solidFill>
                <a:srgbClr val="000066"/>
              </a:solidFill>
              <a:latin typeface="Times New Roman" pitchFamily="18" charset="0"/>
            </a:endParaRPr>
          </a:p>
          <a:p>
            <a:pPr algn="ctr" eaLnBrk="0" hangingPunct="0"/>
            <a:r>
              <a:rPr lang="en-GB" sz="2200" b="1" dirty="0">
                <a:solidFill>
                  <a:srgbClr val="FF0000"/>
                </a:solidFill>
                <a:latin typeface="Times New Roman" pitchFamily="18" charset="0"/>
                <a:cs typeface="Times New Roman" pitchFamily="18" charset="0"/>
              </a:rPr>
              <a:t>I</a:t>
            </a:r>
            <a:r>
              <a:rPr lang="en-GB" b="1" dirty="0">
                <a:solidFill>
                  <a:srgbClr val="000066"/>
                </a:solidFill>
                <a:latin typeface="Times New Roman" pitchFamily="18" charset="0"/>
                <a:cs typeface="Times New Roman" pitchFamily="18" charset="0"/>
              </a:rPr>
              <a:t>NTELLIGENT</a:t>
            </a:r>
            <a:r>
              <a:rPr lang="en-GB" sz="2000" b="1" dirty="0">
                <a:solidFill>
                  <a:srgbClr val="000066"/>
                </a:solidFill>
                <a:latin typeface="Times New Roman" pitchFamily="18" charset="0"/>
                <a:cs typeface="Times New Roman" pitchFamily="18" charset="0"/>
              </a:rPr>
              <a:t>  </a:t>
            </a:r>
            <a:r>
              <a:rPr lang="en-GB" sz="2200" b="1" dirty="0">
                <a:solidFill>
                  <a:srgbClr val="FF0000"/>
                </a:solidFill>
                <a:latin typeface="Times New Roman" pitchFamily="18" charset="0"/>
                <a:cs typeface="Times New Roman" pitchFamily="18" charset="0"/>
              </a:rPr>
              <a:t>C</a:t>
            </a:r>
            <a:r>
              <a:rPr lang="en-GB" b="1" dirty="0">
                <a:solidFill>
                  <a:srgbClr val="000066"/>
                </a:solidFill>
                <a:latin typeface="Times New Roman" pitchFamily="18" charset="0"/>
                <a:cs typeface="Times New Roman" pitchFamily="18" charset="0"/>
              </a:rPr>
              <a:t>OMPUTATION</a:t>
            </a:r>
            <a:r>
              <a:rPr lang="en-GB" sz="2000" b="1" dirty="0">
                <a:solidFill>
                  <a:srgbClr val="000066"/>
                </a:solidFill>
                <a:latin typeface="Times New Roman" pitchFamily="18" charset="0"/>
                <a:cs typeface="Times New Roman" pitchFamily="18" charset="0"/>
              </a:rPr>
              <a:t>  </a:t>
            </a:r>
            <a:r>
              <a:rPr lang="en-GB" b="1" dirty="0">
                <a:solidFill>
                  <a:srgbClr val="000066"/>
                </a:solidFill>
                <a:latin typeface="Times New Roman" pitchFamily="18" charset="0"/>
                <a:cs typeface="Times New Roman" pitchFamily="18" charset="0"/>
              </a:rPr>
              <a:t>IN</a:t>
            </a:r>
            <a:endParaRPr lang="it-IT" b="1" dirty="0">
              <a:solidFill>
                <a:srgbClr val="000066"/>
              </a:solidFill>
              <a:latin typeface="Times New Roman" pitchFamily="18" charset="0"/>
            </a:endParaRPr>
          </a:p>
          <a:p>
            <a:pPr algn="ctr" eaLnBrk="0" hangingPunct="0">
              <a:lnSpc>
                <a:spcPct val="80000"/>
              </a:lnSpc>
              <a:spcAft>
                <a:spcPct val="30000"/>
              </a:spcAft>
            </a:pPr>
            <a:r>
              <a:rPr lang="en-GB" sz="2200" b="1" dirty="0">
                <a:solidFill>
                  <a:srgbClr val="FF0000"/>
                </a:solidFill>
                <a:latin typeface="Times New Roman" pitchFamily="18" charset="0"/>
                <a:cs typeface="Times New Roman" pitchFamily="18" charset="0"/>
              </a:rPr>
              <a:t>M</a:t>
            </a:r>
            <a:r>
              <a:rPr lang="en-GB" b="1" dirty="0">
                <a:solidFill>
                  <a:srgbClr val="000066"/>
                </a:solidFill>
                <a:latin typeface="Times New Roman" pitchFamily="18" charset="0"/>
                <a:cs typeface="Times New Roman" pitchFamily="18" charset="0"/>
              </a:rPr>
              <a:t>ANUFACTURING</a:t>
            </a:r>
            <a:r>
              <a:rPr lang="en-GB" sz="2000" b="1" dirty="0">
                <a:solidFill>
                  <a:srgbClr val="000066"/>
                </a:solidFill>
                <a:latin typeface="Times New Roman" pitchFamily="18" charset="0"/>
                <a:cs typeface="Times New Roman" pitchFamily="18" charset="0"/>
              </a:rPr>
              <a:t>  </a:t>
            </a:r>
            <a:r>
              <a:rPr lang="en-GB" sz="2200" b="1" dirty="0">
                <a:solidFill>
                  <a:srgbClr val="FF0000"/>
                </a:solidFill>
                <a:latin typeface="Times New Roman" pitchFamily="18" charset="0"/>
                <a:cs typeface="Times New Roman" pitchFamily="18" charset="0"/>
              </a:rPr>
              <a:t>E</a:t>
            </a:r>
            <a:r>
              <a:rPr lang="en-GB" b="1" dirty="0">
                <a:solidFill>
                  <a:srgbClr val="000066"/>
                </a:solidFill>
                <a:latin typeface="Times New Roman" pitchFamily="18" charset="0"/>
                <a:cs typeface="Times New Roman" pitchFamily="18" charset="0"/>
              </a:rPr>
              <a:t>NGINEERING</a:t>
            </a:r>
            <a:endParaRPr lang="it-IT" b="1" dirty="0">
              <a:solidFill>
                <a:srgbClr val="000066"/>
              </a:solidFill>
              <a:latin typeface="Times New Roman" pitchFamily="18" charset="0"/>
            </a:endParaRPr>
          </a:p>
          <a:p>
            <a:pPr algn="ctr" eaLnBrk="0" hangingPunct="0"/>
            <a:r>
              <a:rPr lang="en-GB" sz="1600" b="1" dirty="0">
                <a:solidFill>
                  <a:srgbClr val="000066"/>
                </a:solidFill>
                <a:latin typeface="Times New Roman" pitchFamily="18" charset="0"/>
                <a:cs typeface="Times New Roman" pitchFamily="18" charset="0"/>
              </a:rPr>
              <a:t>19 - 21 July 2017, Ischia, Naples, Italy</a:t>
            </a:r>
            <a:endParaRPr lang="en-GB" sz="1600" dirty="0">
              <a:solidFill>
                <a:srgbClr val="000066"/>
              </a:solidFill>
              <a:latin typeface="Times New Roman" pitchFamily="18" charset="0"/>
            </a:endParaRPr>
          </a:p>
        </p:txBody>
      </p:sp>
      <p:sp>
        <p:nvSpPr>
          <p:cNvPr id="10" name="Line 9"/>
          <p:cNvSpPr>
            <a:spLocks noChangeShapeType="1"/>
          </p:cNvSpPr>
          <p:nvPr userDrawn="1"/>
        </p:nvSpPr>
        <p:spPr bwMode="auto">
          <a:xfrm flipV="1">
            <a:off x="755577" y="1700212"/>
            <a:ext cx="7634362" cy="595"/>
          </a:xfrm>
          <a:prstGeom prst="line">
            <a:avLst/>
          </a:prstGeom>
          <a:noFill/>
          <a:ln w="9525">
            <a:solidFill>
              <a:srgbClr val="000066"/>
            </a:solidFill>
            <a:round/>
            <a:headEnd/>
            <a:tailEnd/>
          </a:ln>
          <a:effectLst/>
        </p:spPr>
        <p:txBody>
          <a:bodyPr wrap="square">
            <a:spAutoFit/>
          </a:bodyPr>
          <a:lstStyle/>
          <a:p>
            <a:endParaRPr lang="it-IT"/>
          </a:p>
        </p:txBody>
      </p:sp>
      <p:pic>
        <p:nvPicPr>
          <p:cNvPr id="8" name="Picture 6" descr="cirp"/>
          <p:cNvPicPr>
            <a:picLocks noChangeAspect="1" noChangeArrowheads="1"/>
          </p:cNvPicPr>
          <p:nvPr userDrawn="1"/>
        </p:nvPicPr>
        <p:blipFill>
          <a:blip r:embed="rId2" cstate="print"/>
          <a:srcRect/>
          <a:stretch>
            <a:fillRect/>
          </a:stretch>
        </p:blipFill>
        <p:spPr bwMode="auto">
          <a:xfrm>
            <a:off x="7744493" y="211770"/>
            <a:ext cx="1152525" cy="1119187"/>
          </a:xfrm>
          <a:prstGeom prst="rect">
            <a:avLst/>
          </a:prstGeom>
          <a:noFill/>
        </p:spPr>
      </p:pic>
      <p:pic>
        <p:nvPicPr>
          <p:cNvPr id="6" name="Grafik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9211" y="408575"/>
            <a:ext cx="1545353" cy="922382"/>
          </a:xfrm>
          <a:prstGeom prst="rect">
            <a:avLst/>
          </a:prstGeom>
        </p:spPr>
      </p:pic>
    </p:spTree>
    <p:extLst>
      <p:ext uri="{BB962C8B-B14F-4D97-AF65-F5344CB8AC3E}">
        <p14:creationId xmlns:p14="http://schemas.microsoft.com/office/powerpoint/2010/main" val="1544262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ody">
    <p:spTree>
      <p:nvGrpSpPr>
        <p:cNvPr id="1" name=""/>
        <p:cNvGrpSpPr/>
        <p:nvPr/>
      </p:nvGrpSpPr>
      <p:grpSpPr>
        <a:xfrm>
          <a:off x="0" y="0"/>
          <a:ext cx="0" cy="0"/>
          <a:chOff x="0" y="0"/>
          <a:chExt cx="0" cy="0"/>
        </a:xfrm>
      </p:grpSpPr>
      <p:sp>
        <p:nvSpPr>
          <p:cNvPr id="7" name="Text Box 8"/>
          <p:cNvSpPr txBox="1">
            <a:spLocks noChangeArrowheads="1"/>
          </p:cNvSpPr>
          <p:nvPr userDrawn="1"/>
        </p:nvSpPr>
        <p:spPr bwMode="auto">
          <a:xfrm>
            <a:off x="2124075" y="0"/>
            <a:ext cx="5472113" cy="1125538"/>
          </a:xfrm>
          <a:prstGeom prst="rect">
            <a:avLst/>
          </a:prstGeom>
          <a:noFill/>
          <a:ln w="9525">
            <a:noFill/>
            <a:miter lim="800000"/>
            <a:headEnd/>
            <a:tailEnd/>
          </a:ln>
        </p:spPr>
        <p:txBody>
          <a:bodyPr/>
          <a:lstStyle/>
          <a:p>
            <a:pPr algn="ctr"/>
            <a:r>
              <a:rPr lang="it-IT" sz="1400" b="1" dirty="0">
                <a:solidFill>
                  <a:srgbClr val="000066"/>
                </a:solidFill>
                <a:latin typeface="Times New Roman" pitchFamily="18" charset="0"/>
                <a:cs typeface="Times New Roman" pitchFamily="18" charset="0"/>
              </a:rPr>
              <a:t>CIRP ICME ‘17</a:t>
            </a:r>
            <a:endParaRPr lang="it-IT" sz="1400" b="1" dirty="0">
              <a:solidFill>
                <a:srgbClr val="000066"/>
              </a:solidFill>
              <a:latin typeface="Times New Roman" pitchFamily="18" charset="0"/>
            </a:endParaRPr>
          </a:p>
          <a:p>
            <a:pPr algn="ctr" eaLnBrk="0" hangingPunct="0"/>
            <a:r>
              <a:rPr lang="en-GB" sz="1200" b="1" baseline="0" dirty="0">
                <a:solidFill>
                  <a:srgbClr val="000066"/>
                </a:solidFill>
                <a:latin typeface="Times New Roman" pitchFamily="18" charset="0"/>
                <a:cs typeface="Times New Roman" pitchFamily="18" charset="0"/>
              </a:rPr>
              <a:t>11</a:t>
            </a:r>
            <a:r>
              <a:rPr lang="en-GB" sz="1200" b="1" baseline="30000" dirty="0">
                <a:solidFill>
                  <a:srgbClr val="000066"/>
                </a:solidFill>
                <a:latin typeface="Times New Roman" pitchFamily="18" charset="0"/>
                <a:cs typeface="Times New Roman" pitchFamily="18" charset="0"/>
              </a:rPr>
              <a:t>th</a:t>
            </a:r>
            <a:r>
              <a:rPr lang="en-GB" sz="1200" b="1" dirty="0">
                <a:solidFill>
                  <a:srgbClr val="000066"/>
                </a:solidFill>
                <a:latin typeface="Times New Roman" pitchFamily="18" charset="0"/>
                <a:cs typeface="Times New Roman" pitchFamily="18" charset="0"/>
              </a:rPr>
              <a:t> CIRP International Conference on</a:t>
            </a:r>
            <a:endParaRPr lang="it-IT" sz="1200" b="1" dirty="0">
              <a:solidFill>
                <a:srgbClr val="000066"/>
              </a:solidFill>
              <a:latin typeface="Times New Roman" pitchFamily="18" charset="0"/>
            </a:endParaRPr>
          </a:p>
          <a:p>
            <a:pPr algn="ctr" eaLnBrk="0" hangingPunct="0"/>
            <a:r>
              <a:rPr lang="en-GB" b="1" dirty="0">
                <a:solidFill>
                  <a:srgbClr val="FF0000"/>
                </a:solidFill>
                <a:latin typeface="Times New Roman" pitchFamily="18" charset="0"/>
                <a:cs typeface="Times New Roman" pitchFamily="18" charset="0"/>
              </a:rPr>
              <a:t>I</a:t>
            </a:r>
            <a:r>
              <a:rPr lang="en-GB" sz="1200" b="1" dirty="0">
                <a:solidFill>
                  <a:srgbClr val="000066"/>
                </a:solidFill>
                <a:latin typeface="Times New Roman" pitchFamily="18" charset="0"/>
                <a:cs typeface="Times New Roman" pitchFamily="18" charset="0"/>
              </a:rPr>
              <a:t>NTELLIGENT</a:t>
            </a:r>
            <a:r>
              <a:rPr lang="en-GB" b="1" dirty="0">
                <a:solidFill>
                  <a:srgbClr val="000066"/>
                </a:solidFill>
                <a:latin typeface="Times New Roman" pitchFamily="18" charset="0"/>
                <a:cs typeface="Times New Roman" pitchFamily="18" charset="0"/>
              </a:rPr>
              <a:t> </a:t>
            </a:r>
            <a:r>
              <a:rPr lang="en-GB" b="1" dirty="0">
                <a:solidFill>
                  <a:srgbClr val="FF0000"/>
                </a:solidFill>
                <a:latin typeface="Times New Roman" pitchFamily="18" charset="0"/>
                <a:cs typeface="Times New Roman" pitchFamily="18" charset="0"/>
              </a:rPr>
              <a:t>C</a:t>
            </a:r>
            <a:r>
              <a:rPr lang="en-GB" sz="1200" b="1" dirty="0">
                <a:solidFill>
                  <a:srgbClr val="000066"/>
                </a:solidFill>
                <a:latin typeface="Times New Roman" pitchFamily="18" charset="0"/>
                <a:cs typeface="Times New Roman" pitchFamily="18" charset="0"/>
              </a:rPr>
              <a:t>OMPUTATION IN</a:t>
            </a:r>
            <a:r>
              <a:rPr lang="it-IT" sz="1200" b="1" dirty="0">
                <a:solidFill>
                  <a:srgbClr val="000066"/>
                </a:solidFill>
                <a:latin typeface="Times New Roman" pitchFamily="18" charset="0"/>
              </a:rPr>
              <a:t> </a:t>
            </a:r>
            <a:r>
              <a:rPr lang="en-GB" b="1" dirty="0">
                <a:solidFill>
                  <a:srgbClr val="FF0000"/>
                </a:solidFill>
                <a:latin typeface="Times New Roman" pitchFamily="18" charset="0"/>
                <a:cs typeface="Times New Roman" pitchFamily="18" charset="0"/>
              </a:rPr>
              <a:t>M</a:t>
            </a:r>
            <a:r>
              <a:rPr lang="en-GB" sz="1200" b="1" dirty="0">
                <a:solidFill>
                  <a:srgbClr val="000066"/>
                </a:solidFill>
                <a:latin typeface="Times New Roman" pitchFamily="18" charset="0"/>
                <a:cs typeface="Times New Roman" pitchFamily="18" charset="0"/>
              </a:rPr>
              <a:t>ANUFACTURING </a:t>
            </a:r>
            <a:r>
              <a:rPr lang="en-GB" b="1" dirty="0">
                <a:solidFill>
                  <a:srgbClr val="FF0000"/>
                </a:solidFill>
                <a:latin typeface="Times New Roman" pitchFamily="18" charset="0"/>
                <a:cs typeface="Times New Roman" pitchFamily="18" charset="0"/>
              </a:rPr>
              <a:t>E</a:t>
            </a:r>
            <a:r>
              <a:rPr lang="en-GB" sz="1200" b="1" dirty="0">
                <a:solidFill>
                  <a:srgbClr val="000066"/>
                </a:solidFill>
                <a:latin typeface="Times New Roman" pitchFamily="18" charset="0"/>
                <a:cs typeface="Times New Roman" pitchFamily="18" charset="0"/>
              </a:rPr>
              <a:t>NGINEERING</a:t>
            </a:r>
            <a:endParaRPr lang="it-IT" sz="1200" b="1" dirty="0">
              <a:solidFill>
                <a:srgbClr val="000066"/>
              </a:solidFill>
              <a:latin typeface="Times New Roman" pitchFamily="18" charset="0"/>
            </a:endParaRPr>
          </a:p>
          <a:p>
            <a:pPr algn="ctr" eaLnBrk="0" hangingPunct="0"/>
            <a:r>
              <a:rPr lang="en-GB" sz="1200" b="1" dirty="0">
                <a:solidFill>
                  <a:srgbClr val="000066"/>
                </a:solidFill>
                <a:latin typeface="Times New Roman" pitchFamily="18" charset="0"/>
                <a:cs typeface="Times New Roman" pitchFamily="18" charset="0"/>
              </a:rPr>
              <a:t>19 - 21 July 2017, Ischia, Naples, Italy</a:t>
            </a:r>
            <a:endParaRPr lang="en-GB" sz="1200" dirty="0">
              <a:solidFill>
                <a:srgbClr val="000066"/>
              </a:solidFill>
              <a:latin typeface="Times New Roman" pitchFamily="18" charset="0"/>
            </a:endParaRPr>
          </a:p>
        </p:txBody>
      </p:sp>
      <p:pic>
        <p:nvPicPr>
          <p:cNvPr id="8" name="Picture 9" descr="cirp"/>
          <p:cNvPicPr>
            <a:picLocks noChangeAspect="1" noChangeArrowheads="1"/>
          </p:cNvPicPr>
          <p:nvPr userDrawn="1"/>
        </p:nvPicPr>
        <p:blipFill>
          <a:blip r:embed="rId2" cstate="print"/>
          <a:srcRect/>
          <a:stretch>
            <a:fillRect/>
          </a:stretch>
        </p:blipFill>
        <p:spPr bwMode="auto">
          <a:xfrm>
            <a:off x="8243888" y="115888"/>
            <a:ext cx="720725" cy="700087"/>
          </a:xfrm>
          <a:prstGeom prst="rect">
            <a:avLst/>
          </a:prstGeom>
          <a:noFill/>
        </p:spPr>
      </p:pic>
      <p:sp>
        <p:nvSpPr>
          <p:cNvPr id="9" name="Line 11"/>
          <p:cNvSpPr>
            <a:spLocks noChangeShapeType="1"/>
          </p:cNvSpPr>
          <p:nvPr userDrawn="1"/>
        </p:nvSpPr>
        <p:spPr bwMode="auto">
          <a:xfrm>
            <a:off x="250825" y="993775"/>
            <a:ext cx="8713788" cy="0"/>
          </a:xfrm>
          <a:prstGeom prst="line">
            <a:avLst/>
          </a:prstGeom>
          <a:noFill/>
          <a:ln w="9525">
            <a:solidFill>
              <a:srgbClr val="000080"/>
            </a:solidFill>
            <a:round/>
            <a:headEnd/>
            <a:tailEnd/>
          </a:ln>
          <a:effectLst/>
        </p:spPr>
        <p:txBody>
          <a:bodyPr/>
          <a:lstStyle/>
          <a:p>
            <a:endParaRPr lang="it-IT"/>
          </a:p>
        </p:txBody>
      </p:sp>
      <p:sp>
        <p:nvSpPr>
          <p:cNvPr id="5" name="Segnaposto piè di pagina 3"/>
          <p:cNvSpPr txBox="1">
            <a:spLocks/>
          </p:cNvSpPr>
          <p:nvPr userDrawn="1"/>
        </p:nvSpPr>
        <p:spPr>
          <a:xfrm>
            <a:off x="107950" y="6524625"/>
            <a:ext cx="3752850" cy="2603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u="sng" baseline="0" dirty="0">
                <a:solidFill>
                  <a:srgbClr val="000066"/>
                </a:solidFill>
                <a:uFill>
                  <a:solidFill>
                    <a:srgbClr val="002060"/>
                  </a:solidFill>
                </a:uFill>
                <a:latin typeface="Times" charset="0"/>
              </a:rPr>
              <a:t>F. Eger</a:t>
            </a:r>
            <a:r>
              <a:rPr lang="it-IT" sz="1400" dirty="0">
                <a:solidFill>
                  <a:srgbClr val="000066"/>
                </a:solidFill>
                <a:latin typeface="Times" charset="0"/>
              </a:rPr>
              <a:t>, D. Coupek, D. Caputo, M. Colledani</a:t>
            </a:r>
          </a:p>
        </p:txBody>
      </p:sp>
      <p:sp>
        <p:nvSpPr>
          <p:cNvPr id="6" name="Line 6"/>
          <p:cNvSpPr>
            <a:spLocks noChangeShapeType="1"/>
          </p:cNvSpPr>
          <p:nvPr userDrawn="1"/>
        </p:nvSpPr>
        <p:spPr bwMode="auto">
          <a:xfrm>
            <a:off x="381000" y="6477000"/>
            <a:ext cx="4038600" cy="0"/>
          </a:xfrm>
          <a:prstGeom prst="line">
            <a:avLst/>
          </a:prstGeom>
          <a:noFill/>
          <a:ln w="9525">
            <a:solidFill>
              <a:srgbClr val="00256E"/>
            </a:solidFill>
            <a:round/>
            <a:headEnd/>
            <a:tailEnd/>
          </a:ln>
          <a:effectLst/>
        </p:spPr>
        <p:txBody>
          <a:bodyPr/>
          <a:lstStyle/>
          <a:p>
            <a:endParaRPr lang="it-IT"/>
          </a:p>
        </p:txBody>
      </p:sp>
      <p:sp>
        <p:nvSpPr>
          <p:cNvPr id="10" name="Text Box 9"/>
          <p:cNvSpPr txBox="1">
            <a:spLocks noChangeArrowheads="1"/>
          </p:cNvSpPr>
          <p:nvPr userDrawn="1"/>
        </p:nvSpPr>
        <p:spPr bwMode="auto">
          <a:xfrm>
            <a:off x="3779838" y="6524625"/>
            <a:ext cx="5448300" cy="304800"/>
          </a:xfrm>
          <a:prstGeom prst="rect">
            <a:avLst/>
          </a:prstGeom>
          <a:noFill/>
          <a:ln w="12700">
            <a:noFill/>
            <a:miter lim="800000"/>
            <a:headEnd/>
            <a:tailEnd/>
          </a:ln>
          <a:effectLst/>
        </p:spPr>
        <p:txBody>
          <a:bodyPr>
            <a:spAutoFit/>
          </a:bodyPr>
          <a:lstStyle/>
          <a:p>
            <a:pPr algn="ctr" eaLnBrk="0" hangingPunct="0">
              <a:spcBef>
                <a:spcPct val="50000"/>
              </a:spcBef>
            </a:pPr>
            <a:r>
              <a:rPr lang="en-US" sz="1400" b="1" i="1" dirty="0">
                <a:solidFill>
                  <a:srgbClr val="000066"/>
                </a:solidFill>
                <a:latin typeface="Times" charset="0"/>
              </a:rPr>
              <a:t>ZDM strategies in multi-stage production systems</a:t>
            </a:r>
            <a:endParaRPr lang="it-IT" sz="1400" b="1" i="1" dirty="0">
              <a:solidFill>
                <a:srgbClr val="000066"/>
              </a:solidFill>
              <a:latin typeface="Times" charset="0"/>
            </a:endParaRPr>
          </a:p>
        </p:txBody>
      </p:sp>
      <p:pic>
        <p:nvPicPr>
          <p:cNvPr id="13" name="Grafik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646" y="161365"/>
            <a:ext cx="1144766" cy="683282"/>
          </a:xfrm>
          <a:prstGeom prst="rect">
            <a:avLst/>
          </a:prstGeom>
        </p:spPr>
      </p:pic>
    </p:spTree>
    <p:extLst>
      <p:ext uri="{BB962C8B-B14F-4D97-AF65-F5344CB8AC3E}">
        <p14:creationId xmlns:p14="http://schemas.microsoft.com/office/powerpoint/2010/main" val="2457612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2" name="CasellaDiTesto 1"/>
          <p:cNvSpPr txBox="1"/>
          <p:nvPr userDrawn="1"/>
        </p:nvSpPr>
        <p:spPr>
          <a:xfrm>
            <a:off x="2310446" y="2004565"/>
            <a:ext cx="4568025" cy="646331"/>
          </a:xfrm>
          <a:prstGeom prst="rect">
            <a:avLst/>
          </a:prstGeom>
          <a:noFill/>
        </p:spPr>
        <p:txBody>
          <a:bodyPr wrap="square" rtlCol="0">
            <a:spAutoFit/>
          </a:bodyPr>
          <a:lstStyle/>
          <a:p>
            <a:pPr algn="ctr"/>
            <a:r>
              <a:rPr lang="it-IT" sz="3600" b="1" dirty="0">
                <a:solidFill>
                  <a:srgbClr val="000066"/>
                </a:solidFill>
                <a:latin typeface="Times New Roman" panose="02020603050405020304" pitchFamily="18" charset="0"/>
                <a:cs typeface="Times New Roman" panose="02020603050405020304" pitchFamily="18" charset="0"/>
              </a:rPr>
              <a:t>THANK</a:t>
            </a:r>
            <a:r>
              <a:rPr lang="it-IT" sz="3600" b="1" baseline="0" dirty="0">
                <a:solidFill>
                  <a:srgbClr val="000066"/>
                </a:solidFill>
                <a:latin typeface="Times New Roman" panose="02020603050405020304" pitchFamily="18" charset="0"/>
                <a:cs typeface="Times New Roman" panose="02020603050405020304" pitchFamily="18" charset="0"/>
              </a:rPr>
              <a:t> YOU</a:t>
            </a:r>
            <a:r>
              <a:rPr lang="it-IT" sz="3600" b="1" dirty="0">
                <a:solidFill>
                  <a:srgbClr val="000066"/>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30105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Body">
    <p:spTree>
      <p:nvGrpSpPr>
        <p:cNvPr id="1" name=""/>
        <p:cNvGrpSpPr/>
        <p:nvPr/>
      </p:nvGrpSpPr>
      <p:grpSpPr>
        <a:xfrm>
          <a:off x="0" y="0"/>
          <a:ext cx="0" cy="0"/>
          <a:chOff x="0" y="0"/>
          <a:chExt cx="0" cy="0"/>
        </a:xfrm>
      </p:grpSpPr>
      <p:sp>
        <p:nvSpPr>
          <p:cNvPr id="7" name="Text Box 8"/>
          <p:cNvSpPr txBox="1">
            <a:spLocks noChangeArrowheads="1"/>
          </p:cNvSpPr>
          <p:nvPr userDrawn="1"/>
        </p:nvSpPr>
        <p:spPr bwMode="auto">
          <a:xfrm>
            <a:off x="2124075" y="0"/>
            <a:ext cx="5472113" cy="1125538"/>
          </a:xfrm>
          <a:prstGeom prst="rect">
            <a:avLst/>
          </a:prstGeom>
          <a:noFill/>
          <a:ln w="9525">
            <a:noFill/>
            <a:miter lim="800000"/>
            <a:headEnd/>
            <a:tailEnd/>
          </a:ln>
        </p:spPr>
        <p:txBody>
          <a:bodyPr/>
          <a:lstStyle/>
          <a:p>
            <a:pPr algn="ctr"/>
            <a:r>
              <a:rPr lang="it-IT" sz="1400" b="1" dirty="0">
                <a:solidFill>
                  <a:srgbClr val="000066"/>
                </a:solidFill>
                <a:latin typeface="Times New Roman" pitchFamily="18" charset="0"/>
                <a:cs typeface="Times New Roman" pitchFamily="18" charset="0"/>
              </a:rPr>
              <a:t>CIRP ICME ‘17</a:t>
            </a:r>
            <a:endParaRPr lang="it-IT" sz="1400" b="1" dirty="0">
              <a:solidFill>
                <a:srgbClr val="000066"/>
              </a:solidFill>
              <a:latin typeface="Times New Roman" pitchFamily="18" charset="0"/>
            </a:endParaRPr>
          </a:p>
          <a:p>
            <a:pPr algn="ctr" eaLnBrk="0" hangingPunct="0"/>
            <a:r>
              <a:rPr lang="en-GB" sz="1200" b="1" baseline="0" dirty="0">
                <a:solidFill>
                  <a:srgbClr val="000066"/>
                </a:solidFill>
                <a:latin typeface="Times New Roman" pitchFamily="18" charset="0"/>
                <a:cs typeface="Times New Roman" pitchFamily="18" charset="0"/>
              </a:rPr>
              <a:t>11</a:t>
            </a:r>
            <a:r>
              <a:rPr lang="en-GB" sz="1200" b="1" baseline="30000" dirty="0">
                <a:solidFill>
                  <a:srgbClr val="000066"/>
                </a:solidFill>
                <a:latin typeface="Times New Roman" pitchFamily="18" charset="0"/>
                <a:cs typeface="Times New Roman" pitchFamily="18" charset="0"/>
              </a:rPr>
              <a:t>th</a:t>
            </a:r>
            <a:r>
              <a:rPr lang="en-GB" sz="1200" b="1" dirty="0">
                <a:solidFill>
                  <a:srgbClr val="000066"/>
                </a:solidFill>
                <a:latin typeface="Times New Roman" pitchFamily="18" charset="0"/>
                <a:cs typeface="Times New Roman" pitchFamily="18" charset="0"/>
              </a:rPr>
              <a:t> CIRP International Conference on</a:t>
            </a:r>
            <a:endParaRPr lang="it-IT" sz="1200" b="1" dirty="0">
              <a:solidFill>
                <a:srgbClr val="000066"/>
              </a:solidFill>
              <a:latin typeface="Times New Roman" pitchFamily="18" charset="0"/>
            </a:endParaRPr>
          </a:p>
          <a:p>
            <a:pPr algn="ctr" eaLnBrk="0" hangingPunct="0"/>
            <a:r>
              <a:rPr lang="en-GB" b="1" dirty="0">
                <a:solidFill>
                  <a:srgbClr val="FF0000"/>
                </a:solidFill>
                <a:latin typeface="Times New Roman" pitchFamily="18" charset="0"/>
                <a:cs typeface="Times New Roman" pitchFamily="18" charset="0"/>
              </a:rPr>
              <a:t>I</a:t>
            </a:r>
            <a:r>
              <a:rPr lang="en-GB" sz="1200" b="1" dirty="0">
                <a:solidFill>
                  <a:srgbClr val="000066"/>
                </a:solidFill>
                <a:latin typeface="Times New Roman" pitchFamily="18" charset="0"/>
                <a:cs typeface="Times New Roman" pitchFamily="18" charset="0"/>
              </a:rPr>
              <a:t>NTELLIGENT</a:t>
            </a:r>
            <a:r>
              <a:rPr lang="en-GB" b="1" dirty="0">
                <a:solidFill>
                  <a:srgbClr val="000066"/>
                </a:solidFill>
                <a:latin typeface="Times New Roman" pitchFamily="18" charset="0"/>
                <a:cs typeface="Times New Roman" pitchFamily="18" charset="0"/>
              </a:rPr>
              <a:t> </a:t>
            </a:r>
            <a:r>
              <a:rPr lang="en-GB" b="1" dirty="0">
                <a:solidFill>
                  <a:srgbClr val="FF0000"/>
                </a:solidFill>
                <a:latin typeface="Times New Roman" pitchFamily="18" charset="0"/>
                <a:cs typeface="Times New Roman" pitchFamily="18" charset="0"/>
              </a:rPr>
              <a:t>C</a:t>
            </a:r>
            <a:r>
              <a:rPr lang="en-GB" sz="1200" b="1" dirty="0">
                <a:solidFill>
                  <a:srgbClr val="000066"/>
                </a:solidFill>
                <a:latin typeface="Times New Roman" pitchFamily="18" charset="0"/>
                <a:cs typeface="Times New Roman" pitchFamily="18" charset="0"/>
              </a:rPr>
              <a:t>OMPUTATION IN</a:t>
            </a:r>
            <a:r>
              <a:rPr lang="it-IT" sz="1200" b="1" dirty="0">
                <a:solidFill>
                  <a:srgbClr val="000066"/>
                </a:solidFill>
                <a:latin typeface="Times New Roman" pitchFamily="18" charset="0"/>
              </a:rPr>
              <a:t> </a:t>
            </a:r>
            <a:r>
              <a:rPr lang="en-GB" b="1" dirty="0">
                <a:solidFill>
                  <a:srgbClr val="FF0000"/>
                </a:solidFill>
                <a:latin typeface="Times New Roman" pitchFamily="18" charset="0"/>
                <a:cs typeface="Times New Roman" pitchFamily="18" charset="0"/>
              </a:rPr>
              <a:t>M</a:t>
            </a:r>
            <a:r>
              <a:rPr lang="en-GB" sz="1200" b="1" dirty="0">
                <a:solidFill>
                  <a:srgbClr val="000066"/>
                </a:solidFill>
                <a:latin typeface="Times New Roman" pitchFamily="18" charset="0"/>
                <a:cs typeface="Times New Roman" pitchFamily="18" charset="0"/>
              </a:rPr>
              <a:t>ANUFACTURING </a:t>
            </a:r>
            <a:r>
              <a:rPr lang="en-GB" b="1" dirty="0">
                <a:solidFill>
                  <a:srgbClr val="FF0000"/>
                </a:solidFill>
                <a:latin typeface="Times New Roman" pitchFamily="18" charset="0"/>
                <a:cs typeface="Times New Roman" pitchFamily="18" charset="0"/>
              </a:rPr>
              <a:t>E</a:t>
            </a:r>
            <a:r>
              <a:rPr lang="en-GB" sz="1200" b="1" dirty="0">
                <a:solidFill>
                  <a:srgbClr val="000066"/>
                </a:solidFill>
                <a:latin typeface="Times New Roman" pitchFamily="18" charset="0"/>
                <a:cs typeface="Times New Roman" pitchFamily="18" charset="0"/>
              </a:rPr>
              <a:t>NGINEERING</a:t>
            </a:r>
            <a:endParaRPr lang="it-IT" sz="1200" b="1" dirty="0">
              <a:solidFill>
                <a:srgbClr val="000066"/>
              </a:solidFill>
              <a:latin typeface="Times New Roman" pitchFamily="18" charset="0"/>
            </a:endParaRPr>
          </a:p>
          <a:p>
            <a:pPr algn="ctr" eaLnBrk="0" hangingPunct="0"/>
            <a:r>
              <a:rPr lang="en-GB" sz="1200" b="1" dirty="0">
                <a:solidFill>
                  <a:srgbClr val="000066"/>
                </a:solidFill>
                <a:latin typeface="Times New Roman" pitchFamily="18" charset="0"/>
                <a:cs typeface="Times New Roman" pitchFamily="18" charset="0"/>
              </a:rPr>
              <a:t>19 - 21 July 2017, Ischia, Naples, Italy</a:t>
            </a:r>
            <a:endParaRPr lang="en-GB" sz="1200" dirty="0">
              <a:solidFill>
                <a:srgbClr val="000066"/>
              </a:solidFill>
              <a:latin typeface="Times New Roman" pitchFamily="18" charset="0"/>
            </a:endParaRPr>
          </a:p>
        </p:txBody>
      </p:sp>
      <p:pic>
        <p:nvPicPr>
          <p:cNvPr id="8" name="Picture 9" descr="cirp"/>
          <p:cNvPicPr>
            <a:picLocks noChangeAspect="1" noChangeArrowheads="1"/>
          </p:cNvPicPr>
          <p:nvPr userDrawn="1"/>
        </p:nvPicPr>
        <p:blipFill>
          <a:blip r:embed="rId2" cstate="print"/>
          <a:srcRect/>
          <a:stretch>
            <a:fillRect/>
          </a:stretch>
        </p:blipFill>
        <p:spPr bwMode="auto">
          <a:xfrm>
            <a:off x="8243888" y="115888"/>
            <a:ext cx="720725" cy="700087"/>
          </a:xfrm>
          <a:prstGeom prst="rect">
            <a:avLst/>
          </a:prstGeom>
          <a:noFill/>
        </p:spPr>
      </p:pic>
      <p:sp>
        <p:nvSpPr>
          <p:cNvPr id="9" name="Line 11"/>
          <p:cNvSpPr>
            <a:spLocks noChangeShapeType="1"/>
          </p:cNvSpPr>
          <p:nvPr userDrawn="1"/>
        </p:nvSpPr>
        <p:spPr bwMode="auto">
          <a:xfrm>
            <a:off x="250825" y="993775"/>
            <a:ext cx="8713788" cy="0"/>
          </a:xfrm>
          <a:prstGeom prst="line">
            <a:avLst/>
          </a:prstGeom>
          <a:noFill/>
          <a:ln w="9525">
            <a:solidFill>
              <a:srgbClr val="000080"/>
            </a:solidFill>
            <a:round/>
            <a:headEnd/>
            <a:tailEnd/>
          </a:ln>
          <a:effectLst/>
        </p:spPr>
        <p:txBody>
          <a:bodyPr/>
          <a:lstStyle/>
          <a:p>
            <a:endParaRPr lang="it-IT"/>
          </a:p>
        </p:txBody>
      </p:sp>
      <p:sp>
        <p:nvSpPr>
          <p:cNvPr id="5" name="Segnaposto piè di pagina 3"/>
          <p:cNvSpPr txBox="1">
            <a:spLocks/>
          </p:cNvSpPr>
          <p:nvPr userDrawn="1"/>
        </p:nvSpPr>
        <p:spPr>
          <a:xfrm>
            <a:off x="107949" y="6524625"/>
            <a:ext cx="3508829" cy="2603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u="sng" baseline="0" dirty="0">
                <a:solidFill>
                  <a:srgbClr val="000066"/>
                </a:solidFill>
                <a:uFill>
                  <a:solidFill>
                    <a:srgbClr val="002060"/>
                  </a:solidFill>
                </a:uFill>
                <a:latin typeface="Times" charset="0"/>
              </a:rPr>
              <a:t>F. Eger</a:t>
            </a:r>
            <a:r>
              <a:rPr lang="it-IT" sz="1400" dirty="0">
                <a:solidFill>
                  <a:srgbClr val="000066"/>
                </a:solidFill>
                <a:latin typeface="Times" charset="0"/>
              </a:rPr>
              <a:t>, D. Coupek, D. Caputo, M. Colledani</a:t>
            </a:r>
          </a:p>
        </p:txBody>
      </p:sp>
      <p:sp>
        <p:nvSpPr>
          <p:cNvPr id="6" name="Line 6"/>
          <p:cNvSpPr>
            <a:spLocks noChangeShapeType="1"/>
          </p:cNvSpPr>
          <p:nvPr userDrawn="1"/>
        </p:nvSpPr>
        <p:spPr bwMode="auto">
          <a:xfrm>
            <a:off x="381000" y="6477000"/>
            <a:ext cx="4038600" cy="0"/>
          </a:xfrm>
          <a:prstGeom prst="line">
            <a:avLst/>
          </a:prstGeom>
          <a:noFill/>
          <a:ln w="9525">
            <a:solidFill>
              <a:srgbClr val="00256E"/>
            </a:solidFill>
            <a:round/>
            <a:headEnd/>
            <a:tailEnd/>
          </a:ln>
          <a:effectLst/>
        </p:spPr>
        <p:txBody>
          <a:bodyPr/>
          <a:lstStyle/>
          <a:p>
            <a:endParaRPr lang="it-IT"/>
          </a:p>
        </p:txBody>
      </p:sp>
      <p:sp>
        <p:nvSpPr>
          <p:cNvPr id="15" name="Titel 1"/>
          <p:cNvSpPr>
            <a:spLocks noGrp="1"/>
          </p:cNvSpPr>
          <p:nvPr>
            <p:ph type="title"/>
          </p:nvPr>
        </p:nvSpPr>
        <p:spPr>
          <a:xfrm>
            <a:off x="466725" y="1420580"/>
            <a:ext cx="8208000" cy="628779"/>
          </a:xfrm>
          <a:prstGeom prst="rect">
            <a:avLst/>
          </a:prstGeom>
        </p:spPr>
        <p:txBody>
          <a:bodyPr/>
          <a:lstStyle>
            <a:lvl1pPr algn="ctr">
              <a:defRPr sz="2400" b="1">
                <a:solidFill>
                  <a:srgbClr val="000066"/>
                </a:solidFill>
                <a:latin typeface="Times New Roman" panose="02020603050405020304" pitchFamily="18" charset="0"/>
                <a:cs typeface="Times New Roman" panose="02020603050405020304" pitchFamily="18" charset="0"/>
              </a:defRPr>
            </a:lvl1pPr>
          </a:lstStyle>
          <a:p>
            <a:r>
              <a:rPr lang="de-DE" dirty="0"/>
              <a:t>Titelmasterformat durch Klicken bearbeiten</a:t>
            </a:r>
          </a:p>
        </p:txBody>
      </p:sp>
      <p:sp>
        <p:nvSpPr>
          <p:cNvPr id="17" name="Inhaltsplatzhalter 2"/>
          <p:cNvSpPr>
            <a:spLocks noGrp="1"/>
          </p:cNvSpPr>
          <p:nvPr>
            <p:ph idx="1"/>
          </p:nvPr>
        </p:nvSpPr>
        <p:spPr>
          <a:xfrm>
            <a:off x="460375" y="2243138"/>
            <a:ext cx="8223250" cy="4102099"/>
          </a:xfrm>
          <a:prstGeom prst="rect">
            <a:avLst/>
          </a:prstGeom>
        </p:spPr>
        <p:txBody>
          <a:bodyPr/>
          <a:lstStyle>
            <a:lvl1pPr>
              <a:defRPr sz="1600">
                <a:solidFill>
                  <a:srgbClr val="000066"/>
                </a:solidFill>
                <a:latin typeface="Times New Roman" panose="02020603050405020304" pitchFamily="18" charset="0"/>
                <a:cs typeface="Times New Roman" panose="02020603050405020304" pitchFamily="18" charset="0"/>
              </a:defRPr>
            </a:lvl1pPr>
            <a:lvl2pPr>
              <a:defRPr sz="1600">
                <a:solidFill>
                  <a:srgbClr val="000066"/>
                </a:solidFill>
                <a:latin typeface="Times New Roman" panose="02020603050405020304" pitchFamily="18" charset="0"/>
                <a:cs typeface="Times New Roman" panose="02020603050405020304" pitchFamily="18" charset="0"/>
              </a:defRPr>
            </a:lvl2pPr>
            <a:lvl3pPr>
              <a:defRPr sz="1600">
                <a:solidFill>
                  <a:srgbClr val="000066"/>
                </a:solidFill>
                <a:latin typeface="Times New Roman" panose="02020603050405020304" pitchFamily="18" charset="0"/>
                <a:cs typeface="Times New Roman" panose="02020603050405020304" pitchFamily="18" charset="0"/>
              </a:defRPr>
            </a:lvl3pPr>
            <a:lvl4pPr>
              <a:defRPr sz="1600">
                <a:solidFill>
                  <a:srgbClr val="000066"/>
                </a:solidFill>
                <a:latin typeface="Times New Roman" panose="02020603050405020304" pitchFamily="18" charset="0"/>
                <a:cs typeface="Times New Roman" panose="02020603050405020304" pitchFamily="18" charset="0"/>
              </a:defRPr>
            </a:lvl4pPr>
            <a:lvl5pPr>
              <a:defRPr sz="1600">
                <a:solidFill>
                  <a:srgbClr val="000066"/>
                </a:solidFill>
                <a:latin typeface="Times New Roman" panose="02020603050405020304" pitchFamily="18" charset="0"/>
                <a:cs typeface="Times New Roman" panose="02020603050405020304" pitchFamily="18" charset="0"/>
              </a:defRPr>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Text Box 9"/>
          <p:cNvSpPr txBox="1">
            <a:spLocks noChangeArrowheads="1"/>
          </p:cNvSpPr>
          <p:nvPr userDrawn="1"/>
        </p:nvSpPr>
        <p:spPr bwMode="auto">
          <a:xfrm>
            <a:off x="3779838" y="6524625"/>
            <a:ext cx="5448300" cy="304800"/>
          </a:xfrm>
          <a:prstGeom prst="rect">
            <a:avLst/>
          </a:prstGeom>
          <a:noFill/>
          <a:ln w="12700">
            <a:noFill/>
            <a:miter lim="800000"/>
            <a:headEnd/>
            <a:tailEnd/>
          </a:ln>
          <a:effectLst/>
        </p:spPr>
        <p:txBody>
          <a:bodyPr>
            <a:spAutoFit/>
          </a:bodyPr>
          <a:lstStyle/>
          <a:p>
            <a:pPr algn="ctr" eaLnBrk="0" hangingPunct="0">
              <a:spcBef>
                <a:spcPct val="50000"/>
              </a:spcBef>
            </a:pPr>
            <a:r>
              <a:rPr lang="en-US" sz="1400" b="1" i="1" dirty="0">
                <a:solidFill>
                  <a:srgbClr val="000066"/>
                </a:solidFill>
                <a:latin typeface="Times" charset="0"/>
              </a:rPr>
              <a:t>ZDM strategies in multi-stage production systems</a:t>
            </a:r>
            <a:endParaRPr lang="it-IT" sz="1400" b="1" i="1" dirty="0">
              <a:solidFill>
                <a:srgbClr val="000066"/>
              </a:solidFill>
              <a:latin typeface="Times" charset="0"/>
            </a:endParaRPr>
          </a:p>
        </p:txBody>
      </p:sp>
      <p:pic>
        <p:nvPicPr>
          <p:cNvPr id="13" name="Grafik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646" y="161365"/>
            <a:ext cx="1144766" cy="683282"/>
          </a:xfrm>
          <a:prstGeom prst="rect">
            <a:avLst/>
          </a:prstGeom>
        </p:spPr>
      </p:pic>
    </p:spTree>
    <p:extLst>
      <p:ext uri="{BB962C8B-B14F-4D97-AF65-F5344CB8AC3E}">
        <p14:creationId xmlns:p14="http://schemas.microsoft.com/office/powerpoint/2010/main" val="13571032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 Box 4"/>
          <p:cNvSpPr txBox="1">
            <a:spLocks noChangeArrowheads="1"/>
          </p:cNvSpPr>
          <p:nvPr userDrawn="1"/>
        </p:nvSpPr>
        <p:spPr bwMode="auto">
          <a:xfrm>
            <a:off x="1131888" y="29208"/>
            <a:ext cx="6769100" cy="1484313"/>
          </a:xfrm>
          <a:prstGeom prst="rect">
            <a:avLst/>
          </a:prstGeom>
          <a:solidFill>
            <a:srgbClr val="FFFFFF"/>
          </a:solidFill>
          <a:ln w="9525">
            <a:noFill/>
            <a:miter lim="800000"/>
            <a:headEnd/>
            <a:tailEnd/>
          </a:ln>
        </p:spPr>
        <p:txBody>
          <a:bodyPr/>
          <a:lstStyle/>
          <a:p>
            <a:pPr algn="ctr"/>
            <a:r>
              <a:rPr lang="it-IT" sz="2000" b="1" dirty="0">
                <a:solidFill>
                  <a:srgbClr val="000066"/>
                </a:solidFill>
                <a:latin typeface="Times New Roman" pitchFamily="18" charset="0"/>
                <a:cs typeface="Times New Roman" pitchFamily="18" charset="0"/>
              </a:rPr>
              <a:t>CIRP ICME ‘17</a:t>
            </a:r>
            <a:endParaRPr lang="it-IT" sz="2000" b="1" dirty="0">
              <a:solidFill>
                <a:srgbClr val="000066"/>
              </a:solidFill>
              <a:latin typeface="Times New Roman" pitchFamily="18" charset="0"/>
            </a:endParaRPr>
          </a:p>
          <a:p>
            <a:pPr algn="ctr" eaLnBrk="0" hangingPunct="0"/>
            <a:r>
              <a:rPr lang="en-GB" sz="1600" b="1" baseline="0" dirty="0">
                <a:solidFill>
                  <a:srgbClr val="000066"/>
                </a:solidFill>
                <a:latin typeface="Times New Roman" pitchFamily="18" charset="0"/>
                <a:cs typeface="Times New Roman" pitchFamily="18" charset="0"/>
              </a:rPr>
              <a:t>11</a:t>
            </a:r>
            <a:r>
              <a:rPr lang="en-GB" sz="1600" b="1" baseline="30000" dirty="0">
                <a:solidFill>
                  <a:srgbClr val="000066"/>
                </a:solidFill>
                <a:latin typeface="Times New Roman" pitchFamily="18" charset="0"/>
                <a:cs typeface="Times New Roman" pitchFamily="18" charset="0"/>
              </a:rPr>
              <a:t>th</a:t>
            </a:r>
            <a:r>
              <a:rPr lang="en-GB" sz="1600" b="1" dirty="0">
                <a:solidFill>
                  <a:srgbClr val="000066"/>
                </a:solidFill>
                <a:latin typeface="Times New Roman" pitchFamily="18" charset="0"/>
                <a:cs typeface="Times New Roman" pitchFamily="18" charset="0"/>
              </a:rPr>
              <a:t> CIRP International Conference on</a:t>
            </a:r>
            <a:endParaRPr lang="it-IT" sz="1600" b="1" dirty="0">
              <a:solidFill>
                <a:srgbClr val="000066"/>
              </a:solidFill>
              <a:latin typeface="Times New Roman" pitchFamily="18" charset="0"/>
            </a:endParaRPr>
          </a:p>
          <a:p>
            <a:pPr algn="ctr" eaLnBrk="0" hangingPunct="0"/>
            <a:r>
              <a:rPr lang="en-GB" sz="2200" b="1" dirty="0">
                <a:solidFill>
                  <a:srgbClr val="FF0000"/>
                </a:solidFill>
                <a:latin typeface="Times New Roman" pitchFamily="18" charset="0"/>
                <a:cs typeface="Times New Roman" pitchFamily="18" charset="0"/>
              </a:rPr>
              <a:t>I</a:t>
            </a:r>
            <a:r>
              <a:rPr lang="en-GB" b="1" dirty="0">
                <a:solidFill>
                  <a:srgbClr val="000066"/>
                </a:solidFill>
                <a:latin typeface="Times New Roman" pitchFamily="18" charset="0"/>
                <a:cs typeface="Times New Roman" pitchFamily="18" charset="0"/>
              </a:rPr>
              <a:t>NTELLIGENT</a:t>
            </a:r>
            <a:r>
              <a:rPr lang="en-GB" sz="2000" b="1" dirty="0">
                <a:solidFill>
                  <a:srgbClr val="000066"/>
                </a:solidFill>
                <a:latin typeface="Times New Roman" pitchFamily="18" charset="0"/>
                <a:cs typeface="Times New Roman" pitchFamily="18" charset="0"/>
              </a:rPr>
              <a:t>  </a:t>
            </a:r>
            <a:r>
              <a:rPr lang="en-GB" sz="2200" b="1" dirty="0">
                <a:solidFill>
                  <a:srgbClr val="FF0000"/>
                </a:solidFill>
                <a:latin typeface="Times New Roman" pitchFamily="18" charset="0"/>
                <a:cs typeface="Times New Roman" pitchFamily="18" charset="0"/>
              </a:rPr>
              <a:t>C</a:t>
            </a:r>
            <a:r>
              <a:rPr lang="en-GB" b="1" dirty="0">
                <a:solidFill>
                  <a:srgbClr val="000066"/>
                </a:solidFill>
                <a:latin typeface="Times New Roman" pitchFamily="18" charset="0"/>
                <a:cs typeface="Times New Roman" pitchFamily="18" charset="0"/>
              </a:rPr>
              <a:t>OMPUTATION</a:t>
            </a:r>
            <a:r>
              <a:rPr lang="en-GB" sz="2000" b="1" dirty="0">
                <a:solidFill>
                  <a:srgbClr val="000066"/>
                </a:solidFill>
                <a:latin typeface="Times New Roman" pitchFamily="18" charset="0"/>
                <a:cs typeface="Times New Roman" pitchFamily="18" charset="0"/>
              </a:rPr>
              <a:t>  </a:t>
            </a:r>
            <a:r>
              <a:rPr lang="en-GB" b="1" dirty="0">
                <a:solidFill>
                  <a:srgbClr val="000066"/>
                </a:solidFill>
                <a:latin typeface="Times New Roman" pitchFamily="18" charset="0"/>
                <a:cs typeface="Times New Roman" pitchFamily="18" charset="0"/>
              </a:rPr>
              <a:t>IN</a:t>
            </a:r>
            <a:endParaRPr lang="it-IT" b="1" dirty="0">
              <a:solidFill>
                <a:srgbClr val="000066"/>
              </a:solidFill>
              <a:latin typeface="Times New Roman" pitchFamily="18" charset="0"/>
            </a:endParaRPr>
          </a:p>
          <a:p>
            <a:pPr algn="ctr" eaLnBrk="0" hangingPunct="0">
              <a:lnSpc>
                <a:spcPct val="80000"/>
              </a:lnSpc>
              <a:spcAft>
                <a:spcPct val="30000"/>
              </a:spcAft>
            </a:pPr>
            <a:r>
              <a:rPr lang="en-GB" sz="2200" b="1" dirty="0">
                <a:solidFill>
                  <a:srgbClr val="FF0000"/>
                </a:solidFill>
                <a:latin typeface="Times New Roman" pitchFamily="18" charset="0"/>
                <a:cs typeface="Times New Roman" pitchFamily="18" charset="0"/>
              </a:rPr>
              <a:t>M</a:t>
            </a:r>
            <a:r>
              <a:rPr lang="en-GB" b="1" dirty="0">
                <a:solidFill>
                  <a:srgbClr val="000066"/>
                </a:solidFill>
                <a:latin typeface="Times New Roman" pitchFamily="18" charset="0"/>
                <a:cs typeface="Times New Roman" pitchFamily="18" charset="0"/>
              </a:rPr>
              <a:t>ANUFACTURING</a:t>
            </a:r>
            <a:r>
              <a:rPr lang="en-GB" sz="2000" b="1" dirty="0">
                <a:solidFill>
                  <a:srgbClr val="000066"/>
                </a:solidFill>
                <a:latin typeface="Times New Roman" pitchFamily="18" charset="0"/>
                <a:cs typeface="Times New Roman" pitchFamily="18" charset="0"/>
              </a:rPr>
              <a:t>  </a:t>
            </a:r>
            <a:r>
              <a:rPr lang="en-GB" sz="2200" b="1" dirty="0">
                <a:solidFill>
                  <a:srgbClr val="FF0000"/>
                </a:solidFill>
                <a:latin typeface="Times New Roman" pitchFamily="18" charset="0"/>
                <a:cs typeface="Times New Roman" pitchFamily="18" charset="0"/>
              </a:rPr>
              <a:t>E</a:t>
            </a:r>
            <a:r>
              <a:rPr lang="en-GB" b="1" dirty="0">
                <a:solidFill>
                  <a:srgbClr val="000066"/>
                </a:solidFill>
                <a:latin typeface="Times New Roman" pitchFamily="18" charset="0"/>
                <a:cs typeface="Times New Roman" pitchFamily="18" charset="0"/>
              </a:rPr>
              <a:t>NGINEERING</a:t>
            </a:r>
            <a:endParaRPr lang="it-IT" b="1" dirty="0">
              <a:solidFill>
                <a:srgbClr val="000066"/>
              </a:solidFill>
              <a:latin typeface="Times New Roman" pitchFamily="18" charset="0"/>
            </a:endParaRPr>
          </a:p>
          <a:p>
            <a:pPr algn="ctr" eaLnBrk="0" hangingPunct="0"/>
            <a:r>
              <a:rPr lang="en-GB" sz="1600" b="1" dirty="0">
                <a:solidFill>
                  <a:srgbClr val="000066"/>
                </a:solidFill>
                <a:latin typeface="Times New Roman" pitchFamily="18" charset="0"/>
                <a:cs typeface="Times New Roman" pitchFamily="18" charset="0"/>
              </a:rPr>
              <a:t>19 - 21 July 2017, Ischia, Naples, Italy</a:t>
            </a:r>
            <a:endParaRPr lang="en-GB" sz="1600" dirty="0">
              <a:solidFill>
                <a:srgbClr val="000066"/>
              </a:solidFill>
              <a:latin typeface="Times New Roman" pitchFamily="18" charset="0"/>
            </a:endParaRPr>
          </a:p>
        </p:txBody>
      </p:sp>
      <p:pic>
        <p:nvPicPr>
          <p:cNvPr id="8" name="Picture 6" descr="cirp"/>
          <p:cNvPicPr>
            <a:picLocks noChangeAspect="1" noChangeArrowheads="1"/>
          </p:cNvPicPr>
          <p:nvPr userDrawn="1"/>
        </p:nvPicPr>
        <p:blipFill>
          <a:blip r:embed="rId6" cstate="print"/>
          <a:srcRect/>
          <a:stretch>
            <a:fillRect/>
          </a:stretch>
        </p:blipFill>
        <p:spPr bwMode="auto">
          <a:xfrm>
            <a:off x="7744493" y="211770"/>
            <a:ext cx="1152525" cy="1119187"/>
          </a:xfrm>
          <a:prstGeom prst="rect">
            <a:avLst/>
          </a:prstGeom>
          <a:noFill/>
        </p:spPr>
      </p:pic>
      <p:sp>
        <p:nvSpPr>
          <p:cNvPr id="9" name="Line 9"/>
          <p:cNvSpPr>
            <a:spLocks noChangeShapeType="1"/>
          </p:cNvSpPr>
          <p:nvPr userDrawn="1"/>
        </p:nvSpPr>
        <p:spPr bwMode="auto">
          <a:xfrm flipV="1">
            <a:off x="755577" y="1700212"/>
            <a:ext cx="7634362" cy="595"/>
          </a:xfrm>
          <a:prstGeom prst="line">
            <a:avLst/>
          </a:prstGeom>
          <a:noFill/>
          <a:ln w="9525">
            <a:solidFill>
              <a:srgbClr val="000066"/>
            </a:solidFill>
            <a:round/>
            <a:headEnd/>
            <a:tailEnd/>
          </a:ln>
          <a:effectLst/>
        </p:spPr>
        <p:txBody>
          <a:bodyPr wrap="square">
            <a:spAutoFit/>
          </a:bodyPr>
          <a:lstStyle/>
          <a:p>
            <a:endParaRPr lang="it-IT"/>
          </a:p>
        </p:txBody>
      </p:sp>
      <p:pic>
        <p:nvPicPr>
          <p:cNvPr id="6" name="Grafik 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59211" y="408575"/>
            <a:ext cx="1545353" cy="922382"/>
          </a:xfrm>
          <a:prstGeom prst="rect">
            <a:avLst/>
          </a:prstGeom>
        </p:spPr>
      </p:pic>
    </p:spTree>
    <p:extLst>
      <p:ext uri="{BB962C8B-B14F-4D97-AF65-F5344CB8AC3E}">
        <p14:creationId xmlns:p14="http://schemas.microsoft.com/office/powerpoint/2010/main" val="4136780580"/>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62" r:id="rId3"/>
    <p:sldLayoutId id="214748367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notesSlide" Target="../notesSlides/notesSlide12.xml"/><Relationship Id="rId7"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8.emf"/><Relationship Id="rId5" Type="http://schemas.openxmlformats.org/officeDocument/2006/relationships/package" Target="../embeddings/Microsoft_Excel_Worksheet.xlsx"/><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21.emf"/><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6.emf"/><Relationship Id="rId5" Type="http://schemas.openxmlformats.org/officeDocument/2006/relationships/image" Target="../media/image23.emf"/><Relationship Id="rId4" Type="http://schemas.openxmlformats.org/officeDocument/2006/relationships/image" Target="../media/image22.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emf"/><Relationship Id="rId12"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79388" y="2492375"/>
            <a:ext cx="8674100" cy="4114800"/>
          </a:xfrm>
          <a:prstGeom prst="rect">
            <a:avLst/>
          </a:prstGeom>
          <a:solidFill>
            <a:schemeClr val="bg1"/>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3000" b="1" dirty="0">
              <a:solidFill>
                <a:srgbClr val="000066"/>
              </a:solidFill>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pPr>
            <a:r>
              <a:rPr lang="en-US" sz="3000" b="1" dirty="0">
                <a:solidFill>
                  <a:srgbClr val="000066"/>
                </a:solidFill>
                <a:latin typeface="Times New Roman" panose="02020603050405020304" pitchFamily="18" charset="0"/>
                <a:cs typeface="Times New Roman" panose="02020603050405020304" pitchFamily="18" charset="0"/>
              </a:rPr>
              <a:t>Zero defect manufacturing strategies for reduction of scrap and inspection effort in multi-stage production systems</a:t>
            </a:r>
          </a:p>
          <a:p>
            <a:pPr algn="ctr"/>
            <a:endParaRPr lang="en-US" sz="3000" b="1" dirty="0">
              <a:solidFill>
                <a:srgbClr val="000066"/>
              </a:solidFill>
              <a:cs typeface="Times New Roman" pitchFamily="18" charset="0"/>
            </a:endParaRPr>
          </a:p>
          <a:p>
            <a:pPr marL="0" indent="0" algn="ctr">
              <a:lnSpc>
                <a:spcPct val="120000"/>
              </a:lnSpc>
              <a:spcBef>
                <a:spcPct val="0"/>
              </a:spcBef>
              <a:buFont typeface="Arial" panose="020B0604020202020204" pitchFamily="34" charset="0"/>
              <a:buNone/>
            </a:pPr>
            <a:endParaRPr lang="it-IT" sz="3000" b="1" dirty="0">
              <a:solidFill>
                <a:srgbClr val="000066"/>
              </a:solidFill>
              <a:cs typeface="Times New Roman" pitchFamily="18" charset="0"/>
            </a:endParaRPr>
          </a:p>
        </p:txBody>
      </p:sp>
      <p:sp>
        <p:nvSpPr>
          <p:cNvPr id="4" name="Text Box 3"/>
          <p:cNvSpPr txBox="1">
            <a:spLocks noChangeArrowheads="1"/>
          </p:cNvSpPr>
          <p:nvPr/>
        </p:nvSpPr>
        <p:spPr bwMode="auto">
          <a:xfrm>
            <a:off x="1224830" y="4783570"/>
            <a:ext cx="6630698" cy="1661993"/>
          </a:xfrm>
          <a:prstGeom prst="rect">
            <a:avLst/>
          </a:prstGeom>
          <a:noFill/>
          <a:ln w="9525">
            <a:noFill/>
            <a:miter lim="800000"/>
            <a:headEnd/>
            <a:tailEnd/>
          </a:ln>
          <a:effectLst/>
        </p:spPr>
        <p:txBody>
          <a:bodyPr wrap="square">
            <a:spAutoFit/>
          </a:bodyPr>
          <a:lstStyle/>
          <a:p>
            <a:pPr algn="ctr"/>
            <a:r>
              <a:rPr lang="it-IT" sz="2200" b="1" u="sng" dirty="0">
                <a:solidFill>
                  <a:srgbClr val="000066"/>
                </a:solidFill>
                <a:latin typeface="Times New Roman" panose="02020603050405020304" pitchFamily="18" charset="0"/>
                <a:cs typeface="Times New Roman" panose="02020603050405020304" pitchFamily="18" charset="0"/>
              </a:rPr>
              <a:t>F. Eger</a:t>
            </a:r>
            <a:r>
              <a:rPr lang="it-IT" sz="2200" b="1" dirty="0">
                <a:solidFill>
                  <a:srgbClr val="000066"/>
                </a:solidFill>
                <a:latin typeface="Times New Roman" panose="02020603050405020304" pitchFamily="18" charset="0"/>
                <a:cs typeface="Times New Roman" panose="02020603050405020304" pitchFamily="18" charset="0"/>
              </a:rPr>
              <a:t>, D. Coupek, D. Caputo, M. Colledani et al.</a:t>
            </a:r>
          </a:p>
          <a:p>
            <a:pPr algn="ctr"/>
            <a:endParaRPr lang="it-IT" sz="2000" i="1" dirty="0">
              <a:solidFill>
                <a:srgbClr val="000066"/>
              </a:solidFill>
              <a:latin typeface="Times New Roman" panose="02020603050405020304" pitchFamily="18" charset="0"/>
              <a:cs typeface="Times New Roman" panose="02020603050405020304" pitchFamily="18" charset="0"/>
            </a:endParaRPr>
          </a:p>
          <a:p>
            <a:pPr algn="ctr"/>
            <a:r>
              <a:rPr lang="en-US" sz="2000" b="1" dirty="0">
                <a:solidFill>
                  <a:srgbClr val="000066"/>
                </a:solidFill>
                <a:latin typeface="Times New Roman" panose="02020603050405020304" pitchFamily="18" charset="0"/>
                <a:cs typeface="Times New Roman" panose="02020603050405020304" pitchFamily="18" charset="0"/>
              </a:rPr>
              <a:t>Institute for Control Engineering of Machine Tools and Manufacturing Units (ISW), </a:t>
            </a:r>
            <a:r>
              <a:rPr lang="en-US" sz="2000" b="1" dirty="0" err="1">
                <a:solidFill>
                  <a:srgbClr val="000066"/>
                </a:solidFill>
                <a:latin typeface="Times New Roman" panose="02020603050405020304" pitchFamily="18" charset="0"/>
                <a:cs typeface="Times New Roman" panose="02020603050405020304" pitchFamily="18" charset="0"/>
              </a:rPr>
              <a:t>Seidenstraße</a:t>
            </a:r>
            <a:r>
              <a:rPr lang="en-US" sz="2000" b="1" dirty="0">
                <a:solidFill>
                  <a:srgbClr val="000066"/>
                </a:solidFill>
                <a:latin typeface="Times New Roman" panose="02020603050405020304" pitchFamily="18" charset="0"/>
                <a:cs typeface="Times New Roman" panose="02020603050405020304" pitchFamily="18" charset="0"/>
              </a:rPr>
              <a:t> 36, 70174 Stuttgart, Germany </a:t>
            </a:r>
          </a:p>
        </p:txBody>
      </p:sp>
    </p:spTree>
    <p:extLst>
      <p:ext uri="{BB962C8B-B14F-4D97-AF65-F5344CB8AC3E}">
        <p14:creationId xmlns:p14="http://schemas.microsoft.com/office/powerpoint/2010/main" val="3916943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Hierarchical structure</a:t>
            </a:r>
          </a:p>
        </p:txBody>
      </p:sp>
      <p:sp>
        <p:nvSpPr>
          <p:cNvPr id="3" name="Inhaltsplatzhalter 2"/>
          <p:cNvSpPr>
            <a:spLocks noGrp="1"/>
          </p:cNvSpPr>
          <p:nvPr>
            <p:ph idx="1"/>
          </p:nvPr>
        </p:nvSpPr>
        <p:spPr/>
        <p:txBody>
          <a:bodyPr/>
          <a:lstStyle/>
          <a:p>
            <a:pPr marL="0" indent="0">
              <a:buNone/>
            </a:pPr>
            <a:r>
              <a:rPr lang="en-US" u="sng" noProof="0" dirty="0"/>
              <a:t>Idea:</a:t>
            </a:r>
            <a:r>
              <a:rPr lang="en-US" noProof="0" dirty="0"/>
              <a:t> Development of generic solutions for multi-stage production systems </a:t>
            </a:r>
          </a:p>
        </p:txBody>
      </p:sp>
      <p:sp>
        <p:nvSpPr>
          <p:cNvPr id="4" name="Abgerundetes Rechteck 3"/>
          <p:cNvSpPr/>
          <p:nvPr/>
        </p:nvSpPr>
        <p:spPr>
          <a:xfrm>
            <a:off x="1654502" y="2902940"/>
            <a:ext cx="747118" cy="3071794"/>
          </a:xfrm>
          <a:prstGeom prst="roundRect">
            <a:avLst>
              <a:gd name="adj" fmla="val 15997"/>
            </a:avLst>
          </a:prstGeom>
          <a:solidFill>
            <a:srgbClr val="A6A6A6"/>
          </a:solidFill>
          <a:ln w="12700" cap="flat" cmpd="sng" algn="ctr">
            <a:noFill/>
            <a:prstDash val="solid"/>
            <a:miter lim="800000"/>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5" name="Abgerundetes Rechteck 4"/>
          <p:cNvSpPr/>
          <p:nvPr/>
        </p:nvSpPr>
        <p:spPr>
          <a:xfrm>
            <a:off x="469817" y="2846541"/>
            <a:ext cx="5398327" cy="3191435"/>
          </a:xfrm>
          <a:prstGeom prst="roundRect">
            <a:avLst>
              <a:gd name="adj" fmla="val 3459"/>
            </a:avLst>
          </a:prstGeom>
          <a:noFill/>
          <a:ln w="12700" cap="flat" cmpd="sng" algn="ctr">
            <a:solidFill>
              <a:srgbClr val="000000"/>
            </a:solid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6" name="Abgerundetes Rechteck 5"/>
          <p:cNvSpPr/>
          <p:nvPr/>
        </p:nvSpPr>
        <p:spPr>
          <a:xfrm>
            <a:off x="575567" y="4483815"/>
            <a:ext cx="604685" cy="487490"/>
          </a:xfrm>
          <a:prstGeom prst="roundRect">
            <a:avLst>
              <a:gd name="adj" fmla="val 48397"/>
            </a:avLst>
          </a:prstGeom>
          <a:solidFill>
            <a:srgbClr val="D9D9D9"/>
          </a:solidFill>
          <a:ln w="12700" cap="flat" cmpd="sng" algn="ctr">
            <a:noFill/>
            <a:prstDash val="solid"/>
            <a:miter lim="800000"/>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7" name="Abgerundetes Rechteck 6"/>
          <p:cNvSpPr/>
          <p:nvPr/>
        </p:nvSpPr>
        <p:spPr>
          <a:xfrm>
            <a:off x="524122" y="3467233"/>
            <a:ext cx="5207723" cy="487490"/>
          </a:xfrm>
          <a:prstGeom prst="roundRect">
            <a:avLst>
              <a:gd name="adj" fmla="val 43587"/>
            </a:avLst>
          </a:prstGeom>
          <a:solidFill>
            <a:srgbClr val="7F7F7F"/>
          </a:solidFill>
          <a:ln w="12700" cap="flat" cmpd="sng" algn="ctr">
            <a:noFill/>
            <a:prstDash val="solid"/>
            <a:miter lim="800000"/>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8" name="Abgerundetes Rechteck 7"/>
          <p:cNvSpPr/>
          <p:nvPr/>
        </p:nvSpPr>
        <p:spPr>
          <a:xfrm>
            <a:off x="649180" y="2990197"/>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1</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9" name="Abgerundetes Rechteck 8"/>
          <p:cNvSpPr/>
          <p:nvPr/>
        </p:nvSpPr>
        <p:spPr>
          <a:xfrm>
            <a:off x="5176177" y="2990197"/>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n+1</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0" name="Abgerundetes Rechteck 9"/>
          <p:cNvSpPr/>
          <p:nvPr/>
        </p:nvSpPr>
        <p:spPr>
          <a:xfrm>
            <a:off x="1780929" y="2990197"/>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2</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1" name="Abgerundetes Rechteck 10"/>
          <p:cNvSpPr/>
          <p:nvPr/>
        </p:nvSpPr>
        <p:spPr>
          <a:xfrm>
            <a:off x="2912678" y="2990197"/>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3</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2" name="Abgerundetes Rechteck 11"/>
          <p:cNvSpPr/>
          <p:nvPr/>
        </p:nvSpPr>
        <p:spPr>
          <a:xfrm>
            <a:off x="4044427" y="2990197"/>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err="1">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err="1">
                <a:ln>
                  <a:noFill/>
                </a:ln>
                <a:solidFill>
                  <a:srgbClr val="FFFFFF"/>
                </a:solidFill>
                <a:effectLst/>
                <a:uLnTx/>
                <a:uFillTx/>
                <a:latin typeface="Frutiger LT Com 55 Roman"/>
                <a:ea typeface="+mn-ea"/>
                <a:cs typeface="+mn-cs"/>
              </a:rPr>
              <a:t>n</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3" name="Rechteck 12"/>
          <p:cNvSpPr/>
          <p:nvPr/>
        </p:nvSpPr>
        <p:spPr>
          <a:xfrm>
            <a:off x="762178" y="3608272"/>
            <a:ext cx="233887" cy="218958"/>
          </a:xfrm>
          <a:prstGeom prst="rect">
            <a:avLst/>
          </a:prstGeom>
          <a:solidFill>
            <a:srgbClr val="FDE1CC"/>
          </a:solidFill>
          <a:ln w="3175"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a:rPr>
              <a:t>W</a:t>
            </a:r>
            <a:r>
              <a:rPr lang="de-DE" sz="1300" kern="0" baseline="-25000" dirty="0">
                <a:solidFill>
                  <a:prstClr val="black"/>
                </a:solidFill>
                <a:latin typeface="Frutiger LT Com 45 Light"/>
              </a:rPr>
              <a:t>1</a:t>
            </a:r>
            <a:endParaRPr lang="en-US" sz="1300" kern="0" dirty="0">
              <a:solidFill>
                <a:prstClr val="black"/>
              </a:solidFill>
              <a:latin typeface="Frutiger LT Com 45 Light"/>
            </a:endParaRPr>
          </a:p>
        </p:txBody>
      </p:sp>
      <p:sp>
        <p:nvSpPr>
          <p:cNvPr id="14" name="Rechteck 13"/>
          <p:cNvSpPr/>
          <p:nvPr/>
        </p:nvSpPr>
        <p:spPr>
          <a:xfrm>
            <a:off x="762178" y="4111891"/>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sp>
        <p:nvSpPr>
          <p:cNvPr id="15" name="Rechteck 14"/>
          <p:cNvSpPr/>
          <p:nvPr/>
        </p:nvSpPr>
        <p:spPr>
          <a:xfrm>
            <a:off x="1912333" y="4111891"/>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sp>
        <p:nvSpPr>
          <p:cNvPr id="16" name="Rechteck 15"/>
          <p:cNvSpPr/>
          <p:nvPr/>
        </p:nvSpPr>
        <p:spPr>
          <a:xfrm>
            <a:off x="3062135" y="4615510"/>
            <a:ext cx="233887" cy="218958"/>
          </a:xfrm>
          <a:prstGeom prst="rect">
            <a:avLst/>
          </a:prstGeom>
          <a:solidFill>
            <a:srgbClr val="FEEFD6"/>
          </a:solidFill>
          <a:ln w="10160"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3</a:t>
            </a:r>
            <a:endParaRPr kumimoji="0" lang="en-US" sz="1300" b="0" i="0" u="none" strike="noStrike" kern="0" cap="none" spc="0" normalizeH="0" baseline="0" noProof="0" dirty="0">
              <a:ln>
                <a:noFill/>
              </a:ln>
              <a:solidFill>
                <a:prstClr val="black"/>
              </a:solidFill>
              <a:effectLst/>
              <a:uLnTx/>
              <a:uFillTx/>
              <a:latin typeface="Frutiger LT Com 45 Light"/>
            </a:endParaRPr>
          </a:p>
        </p:txBody>
      </p:sp>
      <p:sp>
        <p:nvSpPr>
          <p:cNvPr id="17" name="Rechteck 16"/>
          <p:cNvSpPr/>
          <p:nvPr/>
        </p:nvSpPr>
        <p:spPr>
          <a:xfrm>
            <a:off x="4193884" y="5119129"/>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18" name="Rechteck 17"/>
          <p:cNvSpPr/>
          <p:nvPr/>
        </p:nvSpPr>
        <p:spPr>
          <a:xfrm>
            <a:off x="5325633" y="562274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cxnSp>
        <p:nvCxnSpPr>
          <p:cNvPr id="19" name="Gerade Verbindung mit Pfeil 18"/>
          <p:cNvCxnSpPr>
            <a:stCxn id="13" idx="3"/>
            <a:endCxn id="38" idx="1"/>
          </p:cNvCxnSpPr>
          <p:nvPr/>
        </p:nvCxnSpPr>
        <p:spPr>
          <a:xfrm>
            <a:off x="996065" y="3717751"/>
            <a:ext cx="916268" cy="0"/>
          </a:xfrm>
          <a:prstGeom prst="straightConnector1">
            <a:avLst/>
          </a:prstGeom>
          <a:noFill/>
          <a:ln w="7620" cap="flat" cmpd="sng" algn="ctr">
            <a:solidFill>
              <a:sysClr val="windowText" lastClr="000000"/>
            </a:solidFill>
            <a:prstDash val="dash"/>
            <a:miter lim="800000"/>
            <a:tailEnd type="triangle" w="sm" len="sm"/>
          </a:ln>
          <a:effectLst/>
        </p:spPr>
      </p:cxnSp>
      <p:sp>
        <p:nvSpPr>
          <p:cNvPr id="20" name="Rechteck 19"/>
          <p:cNvSpPr/>
          <p:nvPr/>
        </p:nvSpPr>
        <p:spPr>
          <a:xfrm>
            <a:off x="762176" y="4615509"/>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3</a:t>
            </a:r>
            <a:endParaRPr lang="en-US" sz="1300" kern="0" dirty="0">
              <a:solidFill>
                <a:prstClr val="black"/>
              </a:solidFill>
              <a:latin typeface="Frutiger LT Com 45 Light"/>
            </a:endParaRPr>
          </a:p>
        </p:txBody>
      </p:sp>
      <p:sp>
        <p:nvSpPr>
          <p:cNvPr id="21" name="Rechteck 20"/>
          <p:cNvSpPr/>
          <p:nvPr/>
        </p:nvSpPr>
        <p:spPr>
          <a:xfrm>
            <a:off x="762176" y="5622748"/>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err="1">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err="1">
                <a:ln>
                  <a:noFill/>
                </a:ln>
                <a:solidFill>
                  <a:prstClr val="black"/>
                </a:solidFill>
                <a:effectLst/>
                <a:uLnTx/>
                <a:uFillTx/>
                <a:latin typeface="Frutiger LT Com 45 Light" panose="020B0303030504020204" pitchFamily="34" charset="0"/>
              </a:rPr>
              <a:t>n</a:t>
            </a:r>
            <a:endParaRPr kumimoji="0" lang="en-US" sz="1300" b="0" i="0" u="none" strike="noStrike" kern="0" cap="none" spc="0" normalizeH="0" baseline="0" noProof="0" dirty="0">
              <a:ln>
                <a:noFill/>
              </a:ln>
              <a:solidFill>
                <a:prstClr val="black"/>
              </a:solidFill>
              <a:effectLst/>
              <a:uLnTx/>
              <a:uFillTx/>
              <a:latin typeface="Frutiger LT Com 45 Light"/>
            </a:endParaRPr>
          </a:p>
        </p:txBody>
      </p:sp>
      <p:sp>
        <p:nvSpPr>
          <p:cNvPr id="22" name="Rechteck 21"/>
          <p:cNvSpPr/>
          <p:nvPr/>
        </p:nvSpPr>
        <p:spPr>
          <a:xfrm>
            <a:off x="762177" y="5119129"/>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4</a:t>
            </a:r>
            <a:endParaRPr lang="en-US" sz="1300" kern="0" dirty="0">
              <a:solidFill>
                <a:prstClr val="black"/>
              </a:solidFill>
              <a:latin typeface="Frutiger LT Com 45 Light" panose="020B0303030504020204" pitchFamily="34" charset="0"/>
            </a:endParaRPr>
          </a:p>
        </p:txBody>
      </p:sp>
      <p:sp>
        <p:nvSpPr>
          <p:cNvPr id="23" name="Rechteck 22"/>
          <p:cNvSpPr/>
          <p:nvPr/>
        </p:nvSpPr>
        <p:spPr>
          <a:xfrm>
            <a:off x="1912333" y="4615510"/>
            <a:ext cx="233887" cy="218958"/>
          </a:xfrm>
          <a:prstGeom prst="rect">
            <a:avLst/>
          </a:prstGeom>
          <a:solidFill>
            <a:srgbClr val="FDE1CC"/>
          </a:solidFill>
          <a:ln w="508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3</a:t>
            </a:r>
            <a:endParaRPr lang="en-US" sz="1300" kern="0" dirty="0">
              <a:solidFill>
                <a:prstClr val="black"/>
              </a:solidFill>
              <a:latin typeface="Frutiger LT Com 45 Light"/>
            </a:endParaRPr>
          </a:p>
        </p:txBody>
      </p:sp>
      <p:sp>
        <p:nvSpPr>
          <p:cNvPr id="24" name="Rechteck 23"/>
          <p:cNvSpPr/>
          <p:nvPr/>
        </p:nvSpPr>
        <p:spPr>
          <a:xfrm>
            <a:off x="1912333" y="5119129"/>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4</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25" name="Rechteck 24"/>
          <p:cNvSpPr/>
          <p:nvPr/>
        </p:nvSpPr>
        <p:spPr>
          <a:xfrm>
            <a:off x="1912333" y="562274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6" name="Rechteck 25"/>
          <p:cNvSpPr/>
          <p:nvPr/>
        </p:nvSpPr>
        <p:spPr>
          <a:xfrm>
            <a:off x="3062135" y="5119129"/>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7" name="Rechteck 26"/>
          <p:cNvSpPr/>
          <p:nvPr/>
        </p:nvSpPr>
        <p:spPr>
          <a:xfrm>
            <a:off x="3062135" y="562274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8" name="Rechteck 27"/>
          <p:cNvSpPr/>
          <p:nvPr/>
        </p:nvSpPr>
        <p:spPr>
          <a:xfrm>
            <a:off x="4193884" y="562274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cxnSp>
        <p:nvCxnSpPr>
          <p:cNvPr id="29" name="Gerade Verbindung mit Pfeil 28"/>
          <p:cNvCxnSpPr>
            <a:stCxn id="14" idx="3"/>
            <a:endCxn id="15" idx="1"/>
          </p:cNvCxnSpPr>
          <p:nvPr/>
        </p:nvCxnSpPr>
        <p:spPr>
          <a:xfrm>
            <a:off x="996065" y="4221370"/>
            <a:ext cx="916268"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0" name="Gerade Verbindung mit Pfeil 29"/>
          <p:cNvCxnSpPr>
            <a:stCxn id="38" idx="3"/>
            <a:endCxn id="39" idx="1"/>
          </p:cNvCxnSpPr>
          <p:nvPr/>
        </p:nvCxnSpPr>
        <p:spPr>
          <a:xfrm>
            <a:off x="2146220" y="3717751"/>
            <a:ext cx="915915"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1" name="Gerade Verbindung mit Pfeil 30"/>
          <p:cNvCxnSpPr>
            <a:stCxn id="15" idx="3"/>
            <a:endCxn id="47" idx="1"/>
          </p:cNvCxnSpPr>
          <p:nvPr/>
        </p:nvCxnSpPr>
        <p:spPr>
          <a:xfrm flipV="1">
            <a:off x="2146220" y="4221369"/>
            <a:ext cx="915915" cy="1"/>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2" name="Gerade Verbindung mit Pfeil 31"/>
          <p:cNvCxnSpPr>
            <a:stCxn id="23" idx="3"/>
            <a:endCxn id="16" idx="1"/>
          </p:cNvCxnSpPr>
          <p:nvPr/>
        </p:nvCxnSpPr>
        <p:spPr>
          <a:xfrm>
            <a:off x="2146220" y="4724989"/>
            <a:ext cx="915915"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3" name="Gerade Verbindung mit Pfeil 32"/>
          <p:cNvCxnSpPr>
            <a:stCxn id="39" idx="3"/>
            <a:endCxn id="40" idx="1"/>
          </p:cNvCxnSpPr>
          <p:nvPr/>
        </p:nvCxnSpPr>
        <p:spPr>
          <a:xfrm>
            <a:off x="3296022" y="3717751"/>
            <a:ext cx="897862"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4" name="Gerade Verbindung mit Pfeil 33"/>
          <p:cNvCxnSpPr>
            <a:stCxn id="47" idx="3"/>
            <a:endCxn id="46" idx="1"/>
          </p:cNvCxnSpPr>
          <p:nvPr/>
        </p:nvCxnSpPr>
        <p:spPr>
          <a:xfrm>
            <a:off x="3296022" y="4221369"/>
            <a:ext cx="897862"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5" name="Gerade Verbindung mit Pfeil 34"/>
          <p:cNvCxnSpPr>
            <a:stCxn id="40" idx="3"/>
            <a:endCxn id="41" idx="1"/>
          </p:cNvCxnSpPr>
          <p:nvPr/>
        </p:nvCxnSpPr>
        <p:spPr>
          <a:xfrm>
            <a:off x="4427771" y="3717751"/>
            <a:ext cx="897862"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6" name="Gerade Verbindung mit Pfeil 35"/>
          <p:cNvCxnSpPr>
            <a:stCxn id="22" idx="3"/>
            <a:endCxn id="24" idx="1"/>
          </p:cNvCxnSpPr>
          <p:nvPr/>
        </p:nvCxnSpPr>
        <p:spPr>
          <a:xfrm>
            <a:off x="996064" y="5228608"/>
            <a:ext cx="916267"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7" name="Gerade Verbindung mit Pfeil 36"/>
          <p:cNvCxnSpPr>
            <a:stCxn id="20" idx="3"/>
            <a:endCxn id="23" idx="1"/>
          </p:cNvCxnSpPr>
          <p:nvPr/>
        </p:nvCxnSpPr>
        <p:spPr>
          <a:xfrm>
            <a:off x="996063" y="4724988"/>
            <a:ext cx="916270" cy="1"/>
          </a:xfrm>
          <a:prstGeom prst="straightConnector1">
            <a:avLst/>
          </a:prstGeom>
          <a:noFill/>
          <a:ln w="7620" cap="flat" cmpd="sng" algn="ctr">
            <a:solidFill>
              <a:sysClr val="windowText" lastClr="000000"/>
            </a:solidFill>
            <a:prstDash val="dash"/>
            <a:miter lim="800000"/>
            <a:tailEnd type="triangle" w="sm" len="sm"/>
          </a:ln>
          <a:effectLst/>
        </p:spPr>
      </p:cxnSp>
      <p:sp>
        <p:nvSpPr>
          <p:cNvPr id="38" name="Rechteck 37"/>
          <p:cNvSpPr/>
          <p:nvPr/>
        </p:nvSpPr>
        <p:spPr>
          <a:xfrm>
            <a:off x="1912333" y="3608272"/>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39" name="Rechteck 38"/>
          <p:cNvSpPr/>
          <p:nvPr/>
        </p:nvSpPr>
        <p:spPr>
          <a:xfrm>
            <a:off x="3062135" y="3608272"/>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40" name="Rechteck 39"/>
          <p:cNvSpPr/>
          <p:nvPr/>
        </p:nvSpPr>
        <p:spPr>
          <a:xfrm>
            <a:off x="4193884" y="3608272"/>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41" name="Rechteck 40"/>
          <p:cNvSpPr/>
          <p:nvPr/>
        </p:nvSpPr>
        <p:spPr>
          <a:xfrm>
            <a:off x="5325633" y="3608272"/>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1</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42" name="Rechteck 41"/>
          <p:cNvSpPr/>
          <p:nvPr/>
        </p:nvSpPr>
        <p:spPr>
          <a:xfrm>
            <a:off x="5325633" y="4111891"/>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3" name="Rechteck 42"/>
          <p:cNvSpPr/>
          <p:nvPr/>
        </p:nvSpPr>
        <p:spPr>
          <a:xfrm>
            <a:off x="5325633" y="5117892"/>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4" name="Rechteck 43"/>
          <p:cNvSpPr/>
          <p:nvPr/>
        </p:nvSpPr>
        <p:spPr>
          <a:xfrm>
            <a:off x="5325633" y="4618047"/>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5" name="Rechteck 44"/>
          <p:cNvSpPr/>
          <p:nvPr/>
        </p:nvSpPr>
        <p:spPr>
          <a:xfrm>
            <a:off x="4193884" y="4615509"/>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6" name="Rechteck 45"/>
          <p:cNvSpPr/>
          <p:nvPr/>
        </p:nvSpPr>
        <p:spPr>
          <a:xfrm>
            <a:off x="4193884" y="4111890"/>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2</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47" name="Rechteck 46"/>
          <p:cNvSpPr/>
          <p:nvPr/>
        </p:nvSpPr>
        <p:spPr>
          <a:xfrm>
            <a:off x="3062135" y="4111890"/>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cxnSp>
        <p:nvCxnSpPr>
          <p:cNvPr id="48" name="Gerade Verbindung mit Pfeil 47"/>
          <p:cNvCxnSpPr>
            <a:stCxn id="8" idx="3"/>
            <a:endCxn id="10" idx="1"/>
          </p:cNvCxnSpPr>
          <p:nvPr/>
        </p:nvCxnSpPr>
        <p:spPr>
          <a:xfrm>
            <a:off x="1181980" y="3135997"/>
            <a:ext cx="598949" cy="0"/>
          </a:xfrm>
          <a:prstGeom prst="straightConnector1">
            <a:avLst/>
          </a:prstGeom>
          <a:noFill/>
          <a:ln w="9525" cap="flat" cmpd="sng" algn="ctr">
            <a:solidFill>
              <a:srgbClr val="000000"/>
            </a:solidFill>
            <a:prstDash val="dash"/>
            <a:headEnd type="none" w="med" len="med"/>
            <a:tailEnd type="triangle" w="med" len="med"/>
          </a:ln>
          <a:effectLst/>
        </p:spPr>
      </p:cxnSp>
      <p:sp>
        <p:nvSpPr>
          <p:cNvPr id="49" name="Abgerundetes Rechteck 48"/>
          <p:cNvSpPr/>
          <p:nvPr/>
        </p:nvSpPr>
        <p:spPr>
          <a:xfrm>
            <a:off x="6047507" y="2846541"/>
            <a:ext cx="2638653" cy="540000"/>
          </a:xfrm>
          <a:prstGeom prst="roundRect">
            <a:avLst/>
          </a:prstGeom>
          <a:solidFill>
            <a:srgbClr val="FFFFFF"/>
          </a:solidFill>
          <a:ln w="12700" cap="flat" cmpd="sng" algn="ctr">
            <a:solidFill>
              <a:srgbClr val="000000"/>
            </a:solidFill>
            <a:prstDash val="dash"/>
            <a:miter lim="800000"/>
          </a:ln>
          <a:effectLst/>
        </p:spPr>
        <p:txBody>
          <a:bodyPr lIns="72000" rIns="0" rtlCol="0" anchor="ctr"/>
          <a:lstStyle/>
          <a:p>
            <a:pPr marL="288000" marR="0" lvl="0" indent="-288000" defTabSz="914400" eaLnBrk="1" fontAlgn="auto" latinLnBrk="0" hangingPunct="1">
              <a:lnSpc>
                <a:spcPct val="100000"/>
              </a:lnSpc>
              <a:spcBef>
                <a:spcPts val="0"/>
              </a:spcBef>
              <a:spcAft>
                <a:spcPts val="0"/>
              </a:spcAft>
              <a:buClrTx/>
              <a:buSzTx/>
              <a:buFont typeface="+mj-lt"/>
              <a:buAutoNum type="romanUcPeriod"/>
              <a:tabLst/>
              <a:defRPr/>
            </a:pPr>
            <a:r>
              <a:rPr kumimoji="0" lang="en-US" sz="1400" b="0" i="0" u="none" strike="noStrike" kern="0" cap="none" spc="0" normalizeH="0" baseline="0" dirty="0">
                <a:ln>
                  <a:noFill/>
                </a:ln>
                <a:solidFill>
                  <a:prstClr val="black"/>
                </a:solidFill>
                <a:effectLst/>
                <a:uLnTx/>
                <a:uFillTx/>
              </a:rPr>
              <a:t>Evaluation of all workpieces and processes</a:t>
            </a:r>
          </a:p>
        </p:txBody>
      </p:sp>
      <p:sp>
        <p:nvSpPr>
          <p:cNvPr id="50" name="Abgerundetes Rechteck 49"/>
          <p:cNvSpPr/>
          <p:nvPr/>
        </p:nvSpPr>
        <p:spPr>
          <a:xfrm>
            <a:off x="6054753" y="3730353"/>
            <a:ext cx="2631407" cy="540000"/>
          </a:xfrm>
          <a:prstGeom prst="roundRect">
            <a:avLst/>
          </a:prstGeom>
          <a:solidFill>
            <a:srgbClr val="D9D9D9"/>
          </a:solidFill>
          <a:ln w="12700" cap="flat" cmpd="sng" algn="ctr">
            <a:noFill/>
            <a:prstDash val="solid"/>
            <a:miter lim="800000"/>
          </a:ln>
          <a:effectLst/>
        </p:spPr>
        <p:txBody>
          <a:bodyPr lIns="72000" rIns="0" rtlCol="0" anchor="ctr"/>
          <a:lstStyle/>
          <a:p>
            <a:pPr marL="288000" marR="0" lvl="0" indent="-288000" defTabSz="914400" eaLnBrk="1" fontAlgn="auto" latinLnBrk="0" hangingPunct="1">
              <a:lnSpc>
                <a:spcPct val="100000"/>
              </a:lnSpc>
              <a:spcBef>
                <a:spcPts val="0"/>
              </a:spcBef>
              <a:spcAft>
                <a:spcPts val="0"/>
              </a:spcAft>
              <a:buClrTx/>
              <a:buSzTx/>
              <a:buFont typeface="+mj-lt"/>
              <a:buAutoNum type="romanUcPeriod" startAt="2"/>
              <a:tabLst/>
              <a:defRPr/>
            </a:pPr>
            <a:r>
              <a:rPr kumimoji="0" lang="en-US" sz="1400" b="0" i="0" u="none" strike="noStrike" kern="0" cap="none" spc="0" normalizeH="0" baseline="0" dirty="0">
                <a:ln>
                  <a:noFill/>
                </a:ln>
                <a:solidFill>
                  <a:prstClr val="black"/>
                </a:solidFill>
                <a:effectLst/>
                <a:uLnTx/>
                <a:uFillTx/>
              </a:rPr>
              <a:t>In-line process control</a:t>
            </a:r>
          </a:p>
        </p:txBody>
      </p:sp>
      <p:sp>
        <p:nvSpPr>
          <p:cNvPr id="51" name="Abgerundetes Rechteck 50"/>
          <p:cNvSpPr/>
          <p:nvPr/>
        </p:nvSpPr>
        <p:spPr>
          <a:xfrm>
            <a:off x="6054753" y="4614165"/>
            <a:ext cx="2631408" cy="540000"/>
          </a:xfrm>
          <a:prstGeom prst="roundRect">
            <a:avLst/>
          </a:prstGeom>
          <a:solidFill>
            <a:srgbClr val="A6A6A6"/>
          </a:solidFill>
          <a:ln w="12700" cap="flat" cmpd="sng" algn="ctr">
            <a:noFill/>
            <a:prstDash val="dash"/>
            <a:miter lim="800000"/>
          </a:ln>
          <a:effectLst/>
        </p:spPr>
        <p:txBody>
          <a:bodyPr lIns="72000" rIns="0" rtlCol="0" anchor="ctr"/>
          <a:lstStyle/>
          <a:p>
            <a:pPr marL="288000" marR="0" lvl="0" indent="-288000" defTabSz="914400" eaLnBrk="1" fontAlgn="auto" latinLnBrk="0" hangingPunct="1">
              <a:lnSpc>
                <a:spcPct val="100000"/>
              </a:lnSpc>
              <a:spcBef>
                <a:spcPts val="0"/>
              </a:spcBef>
              <a:spcAft>
                <a:spcPts val="0"/>
              </a:spcAft>
              <a:buClrTx/>
              <a:buSzTx/>
              <a:buFont typeface="+mj-lt"/>
              <a:buAutoNum type="romanUcPeriod" startAt="3"/>
              <a:tabLst/>
              <a:defRPr/>
            </a:pPr>
            <a:r>
              <a:rPr kumimoji="0" lang="en-US" sz="1400" b="0" i="0" u="none" strike="noStrike" kern="0" cap="none" spc="0" normalizeH="0" baseline="0" dirty="0">
                <a:ln>
                  <a:noFill/>
                </a:ln>
                <a:solidFill>
                  <a:prstClr val="black"/>
                </a:solidFill>
                <a:effectLst/>
                <a:uLnTx/>
                <a:uFillTx/>
              </a:rPr>
              <a:t>Evaluation of all workpieces within a process</a:t>
            </a:r>
          </a:p>
        </p:txBody>
      </p:sp>
      <p:sp>
        <p:nvSpPr>
          <p:cNvPr id="52" name="Abgerundetes Rechteck 51"/>
          <p:cNvSpPr/>
          <p:nvPr/>
        </p:nvSpPr>
        <p:spPr>
          <a:xfrm>
            <a:off x="6054753" y="5497976"/>
            <a:ext cx="2631407" cy="540000"/>
          </a:xfrm>
          <a:prstGeom prst="roundRect">
            <a:avLst/>
          </a:prstGeom>
          <a:solidFill>
            <a:srgbClr val="7F7F7F"/>
          </a:solidFill>
          <a:ln w="12700" cap="flat" cmpd="sng" algn="ctr">
            <a:noFill/>
            <a:prstDash val="dash"/>
            <a:miter lim="800000"/>
          </a:ln>
          <a:effectLst/>
        </p:spPr>
        <p:txBody>
          <a:bodyPr lIns="72000" rIns="0" rtlCol="0" anchor="ctr"/>
          <a:lstStyle/>
          <a:p>
            <a:pPr marL="288000" marR="0" lvl="0" indent="-288000" defTabSz="914400" eaLnBrk="1" fontAlgn="auto" latinLnBrk="0" hangingPunct="1">
              <a:lnSpc>
                <a:spcPct val="100000"/>
              </a:lnSpc>
              <a:spcBef>
                <a:spcPts val="0"/>
              </a:spcBef>
              <a:spcAft>
                <a:spcPts val="0"/>
              </a:spcAft>
              <a:buClrTx/>
              <a:buSzTx/>
              <a:buFont typeface="+mj-lt"/>
              <a:buAutoNum type="romanUcPeriod" startAt="4"/>
              <a:tabLst/>
              <a:defRPr/>
            </a:pPr>
            <a:r>
              <a:rPr kumimoji="0" lang="en-US" sz="1400" b="0" i="0" u="none" strike="noStrike" kern="0" cap="none" spc="0" normalizeH="0" baseline="0" dirty="0">
                <a:ln>
                  <a:noFill/>
                </a:ln>
                <a:solidFill>
                  <a:prstClr val="black"/>
                </a:solidFill>
                <a:effectLst/>
                <a:uLnTx/>
                <a:uFillTx/>
              </a:rPr>
              <a:t>Evaluation of one workpiece throughout all processes</a:t>
            </a:r>
          </a:p>
        </p:txBody>
      </p:sp>
      <p:sp>
        <p:nvSpPr>
          <p:cNvPr id="53" name="Textfeld 52"/>
          <p:cNvSpPr txBox="1"/>
          <p:nvPr/>
        </p:nvSpPr>
        <p:spPr>
          <a:xfrm>
            <a:off x="523076" y="4566360"/>
            <a:ext cx="39890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black"/>
                </a:solidFill>
                <a:effectLst/>
                <a:uLnTx/>
                <a:uFillTx/>
              </a:rPr>
              <a:t>II.</a:t>
            </a:r>
            <a:endParaRPr kumimoji="0" lang="en-US" sz="1400" b="0" i="0" u="none" strike="noStrike" kern="0" cap="none" spc="0" normalizeH="0" baseline="0" noProof="0" dirty="0">
              <a:ln>
                <a:noFill/>
              </a:ln>
              <a:solidFill>
                <a:prstClr val="black"/>
              </a:solidFill>
              <a:effectLst/>
              <a:uLnTx/>
              <a:uFillTx/>
            </a:endParaRPr>
          </a:p>
        </p:txBody>
      </p:sp>
      <p:sp>
        <p:nvSpPr>
          <p:cNvPr id="54" name="Textfeld 53"/>
          <p:cNvSpPr txBox="1"/>
          <p:nvPr/>
        </p:nvSpPr>
        <p:spPr>
          <a:xfrm>
            <a:off x="475691" y="3562903"/>
            <a:ext cx="42641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black"/>
                </a:solidFill>
                <a:effectLst/>
                <a:uLnTx/>
                <a:uFillTx/>
              </a:rPr>
              <a:t>IV.</a:t>
            </a:r>
            <a:endParaRPr kumimoji="0" lang="en-US" sz="1400" b="0" i="0" u="none" strike="noStrike" kern="0" cap="none" spc="0" normalizeH="0" baseline="0" noProof="0" dirty="0">
              <a:ln>
                <a:noFill/>
              </a:ln>
              <a:solidFill>
                <a:prstClr val="black"/>
              </a:solidFill>
              <a:effectLst/>
              <a:uLnTx/>
              <a:uFillTx/>
            </a:endParaRPr>
          </a:p>
        </p:txBody>
      </p:sp>
      <p:sp>
        <p:nvSpPr>
          <p:cNvPr id="55" name="Textfeld 54"/>
          <p:cNvSpPr txBox="1"/>
          <p:nvPr/>
        </p:nvSpPr>
        <p:spPr>
          <a:xfrm>
            <a:off x="1602373" y="4318062"/>
            <a:ext cx="39782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black"/>
                </a:solidFill>
                <a:effectLst/>
                <a:uLnTx/>
                <a:uFillTx/>
              </a:rPr>
              <a:t>III.</a:t>
            </a:r>
            <a:endParaRPr kumimoji="0" lang="en-US" sz="1400" b="0" i="0" u="none" strike="noStrike" kern="0" cap="none" spc="0" normalizeH="0" baseline="0" noProof="0" dirty="0">
              <a:ln>
                <a:noFill/>
              </a:ln>
              <a:solidFill>
                <a:prstClr val="black"/>
              </a:solidFill>
              <a:effectLst/>
              <a:uLnTx/>
              <a:uFillTx/>
            </a:endParaRPr>
          </a:p>
        </p:txBody>
      </p:sp>
      <p:sp>
        <p:nvSpPr>
          <p:cNvPr id="56" name="Textfeld 55"/>
          <p:cNvSpPr txBox="1"/>
          <p:nvPr/>
        </p:nvSpPr>
        <p:spPr>
          <a:xfrm>
            <a:off x="370139" y="2570282"/>
            <a:ext cx="39782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black"/>
                </a:solidFill>
                <a:effectLst/>
                <a:uLnTx/>
                <a:uFillTx/>
              </a:rPr>
              <a:t>I.</a:t>
            </a:r>
            <a:endParaRPr kumimoji="0" lang="en-US" sz="1400" b="0" i="0" u="none" strike="noStrike" kern="0" cap="none" spc="0" normalizeH="0" baseline="0" noProof="0" dirty="0">
              <a:ln>
                <a:noFill/>
              </a:ln>
              <a:solidFill>
                <a:prstClr val="black"/>
              </a:solidFill>
              <a:effectLst/>
              <a:uLnTx/>
              <a:uFillTx/>
            </a:endParaRPr>
          </a:p>
        </p:txBody>
      </p:sp>
      <p:cxnSp>
        <p:nvCxnSpPr>
          <p:cNvPr id="57" name="Gerade Verbindung mit Pfeil 56"/>
          <p:cNvCxnSpPr>
            <a:stCxn id="10" idx="3"/>
            <a:endCxn id="11" idx="1"/>
          </p:cNvCxnSpPr>
          <p:nvPr/>
        </p:nvCxnSpPr>
        <p:spPr>
          <a:xfrm>
            <a:off x="2313729" y="3135997"/>
            <a:ext cx="598949"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58" name="Gerade Verbindung mit Pfeil 57"/>
          <p:cNvCxnSpPr>
            <a:stCxn id="11" idx="3"/>
            <a:endCxn id="12" idx="1"/>
          </p:cNvCxnSpPr>
          <p:nvPr/>
        </p:nvCxnSpPr>
        <p:spPr>
          <a:xfrm>
            <a:off x="3445478" y="3135997"/>
            <a:ext cx="598949"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59" name="Gerade Verbindung mit Pfeil 58"/>
          <p:cNvCxnSpPr>
            <a:stCxn id="12" idx="3"/>
            <a:endCxn id="9" idx="1"/>
          </p:cNvCxnSpPr>
          <p:nvPr/>
        </p:nvCxnSpPr>
        <p:spPr>
          <a:xfrm>
            <a:off x="4577227" y="3135997"/>
            <a:ext cx="598950" cy="0"/>
          </a:xfrm>
          <a:prstGeom prst="straightConnector1">
            <a:avLst/>
          </a:prstGeom>
          <a:noFill/>
          <a:ln w="9525" cap="flat" cmpd="sng" algn="ctr">
            <a:solidFill>
              <a:srgbClr val="000000"/>
            </a:solidFill>
            <a:prstDash val="dash"/>
            <a:headEnd type="none" w="med" len="med"/>
            <a:tailEnd type="triangle" w="med" len="med"/>
          </a:ln>
          <a:effectLst/>
        </p:spPr>
      </p:cxnSp>
      <p:grpSp>
        <p:nvGrpSpPr>
          <p:cNvPr id="60" name="Gruppieren 59"/>
          <p:cNvGrpSpPr/>
          <p:nvPr/>
        </p:nvGrpSpPr>
        <p:grpSpPr>
          <a:xfrm>
            <a:off x="1717298" y="6104041"/>
            <a:ext cx="2923559" cy="292770"/>
            <a:chOff x="7380311" y="1988841"/>
            <a:chExt cx="2923559" cy="292770"/>
          </a:xfrm>
        </p:grpSpPr>
        <p:sp>
          <p:nvSpPr>
            <p:cNvPr id="61" name="Abgerundetes Rechteck 60"/>
            <p:cNvSpPr/>
            <p:nvPr/>
          </p:nvSpPr>
          <p:spPr>
            <a:xfrm>
              <a:off x="8188346" y="2025565"/>
              <a:ext cx="198639" cy="219948"/>
            </a:xfrm>
            <a:prstGeom prst="roundRect">
              <a:avLst/>
            </a:prstGeom>
            <a:solidFill>
              <a:srgbClr val="4C99B2"/>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200" b="0" i="0" u="none" strike="noStrike" kern="0" cap="none" spc="0" normalizeH="0" baseline="0" dirty="0">
                <a:ln>
                  <a:noFill/>
                </a:ln>
                <a:solidFill>
                  <a:srgbClr val="FFFFFF"/>
                </a:solidFill>
                <a:effectLst/>
                <a:uLnTx/>
                <a:uFillTx/>
                <a:latin typeface="Frutiger LT Com 55 Roman"/>
                <a:ea typeface="+mn-ea"/>
                <a:cs typeface="+mn-cs"/>
              </a:endParaRPr>
            </a:p>
          </p:txBody>
        </p:sp>
        <p:sp>
          <p:nvSpPr>
            <p:cNvPr id="62" name="Textfeld 61"/>
            <p:cNvSpPr txBox="1"/>
            <p:nvPr/>
          </p:nvSpPr>
          <p:spPr>
            <a:xfrm>
              <a:off x="8409184" y="2004734"/>
              <a:ext cx="791509" cy="26161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Process</a:t>
              </a:r>
            </a:p>
          </p:txBody>
        </p:sp>
        <p:sp>
          <p:nvSpPr>
            <p:cNvPr id="63" name="Rechteck 62"/>
            <p:cNvSpPr>
              <a:spLocks noChangeAspect="1"/>
            </p:cNvSpPr>
            <p:nvPr/>
          </p:nvSpPr>
          <p:spPr>
            <a:xfrm>
              <a:off x="9222892" y="2028296"/>
              <a:ext cx="204910" cy="214486"/>
            </a:xfrm>
            <a:prstGeom prst="rect">
              <a:avLst/>
            </a:prstGeom>
            <a:solidFill>
              <a:srgbClr val="EB6A0A">
                <a:lumMod val="20000"/>
                <a:lumOff val="80000"/>
              </a:srgbClr>
            </a:solidFill>
            <a:ln w="3175" cap="flat" cmpd="sng" algn="ctr">
              <a:solidFill>
                <a:srgbClr val="000000"/>
              </a:solidFill>
              <a:prstDash val="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200" b="0" i="0" u="none" strike="noStrike" kern="0" cap="none" spc="0" normalizeH="0" baseline="0" dirty="0">
                <a:ln>
                  <a:noFill/>
                </a:ln>
                <a:solidFill>
                  <a:srgbClr val="000000"/>
                </a:solidFill>
                <a:effectLst/>
                <a:uLnTx/>
                <a:uFillTx/>
                <a:latin typeface="Frutiger LT Com 55 Roman"/>
                <a:ea typeface="+mn-ea"/>
                <a:cs typeface="+mn-cs"/>
              </a:endParaRPr>
            </a:p>
          </p:txBody>
        </p:sp>
        <p:sp>
          <p:nvSpPr>
            <p:cNvPr id="64" name="Textfeld 63"/>
            <p:cNvSpPr txBox="1"/>
            <p:nvPr/>
          </p:nvSpPr>
          <p:spPr>
            <a:xfrm>
              <a:off x="9450000" y="2008581"/>
              <a:ext cx="803202" cy="253916"/>
            </a:xfrm>
            <a:prstGeom prst="rect">
              <a:avLst/>
            </a:prstGeom>
            <a:noFill/>
          </p:spPr>
          <p:txBody>
            <a:bodyPr wrap="square" rIns="0"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Workpiece</a:t>
              </a:r>
            </a:p>
          </p:txBody>
        </p:sp>
        <p:sp>
          <p:nvSpPr>
            <p:cNvPr id="65" name="Rechteck 64"/>
            <p:cNvSpPr/>
            <p:nvPr/>
          </p:nvSpPr>
          <p:spPr>
            <a:xfrm>
              <a:off x="7380311" y="1988841"/>
              <a:ext cx="2923559" cy="292770"/>
            </a:xfrm>
            <a:prstGeom prst="rect">
              <a:avLst/>
            </a:prstGeom>
            <a:noFill/>
            <a:ln w="12700" cap="flat" cmpd="sng" algn="ctr">
              <a:solidFill>
                <a:srgbClr val="FFFFFF">
                  <a:lumMod val="75000"/>
                </a:srgbClr>
              </a:solidFill>
              <a:prstDash val="solid"/>
            </a:ln>
            <a:effectLst/>
          </p:spPr>
          <p:txBody>
            <a:bodyPr lIns="91428" tIns="45714" rIns="91428" bIns="45714" rtlCol="0" anchor="t"/>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sng" strike="noStrike" kern="0" cap="none" spc="0" normalizeH="0" baseline="0" dirty="0">
                  <a:ln>
                    <a:noFill/>
                  </a:ln>
                  <a:solidFill>
                    <a:srgbClr val="000000"/>
                  </a:solidFill>
                  <a:effectLst/>
                  <a:uLnTx/>
                  <a:uFillTx/>
                  <a:latin typeface="Frutiger LT Com 55 Roman"/>
                  <a:ea typeface="+mn-ea"/>
                  <a:cs typeface="+mn-cs"/>
                </a:rPr>
                <a:t>Legend</a:t>
              </a:r>
            </a:p>
          </p:txBody>
        </p:sp>
      </p:grpSp>
    </p:spTree>
    <p:extLst>
      <p:ext uri="{BB962C8B-B14F-4D97-AF65-F5344CB8AC3E}">
        <p14:creationId xmlns:p14="http://schemas.microsoft.com/office/powerpoint/2010/main" val="304722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49" grpId="0" animBg="1"/>
      <p:bldP spid="50" grpId="0" animBg="1"/>
      <p:bldP spid="51" grpId="0" animBg="1"/>
      <p:bldP spid="52" grpId="0" animBg="1"/>
      <p:bldP spid="53" grpId="0"/>
      <p:bldP spid="54" grpId="0"/>
      <p:bldP spid="55" grpId="0"/>
      <p:bldP spid="5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I. Process data analysis – Big Data</a:t>
            </a:r>
          </a:p>
        </p:txBody>
      </p:sp>
      <p:sp>
        <p:nvSpPr>
          <p:cNvPr id="3" name="Inhaltsplatzhalter 2"/>
          <p:cNvSpPr>
            <a:spLocks noGrp="1"/>
          </p:cNvSpPr>
          <p:nvPr>
            <p:ph idx="1"/>
          </p:nvPr>
        </p:nvSpPr>
        <p:spPr/>
        <p:txBody>
          <a:bodyPr/>
          <a:lstStyle/>
          <a:p>
            <a:r>
              <a:rPr lang="en-US" noProof="0" dirty="0"/>
              <a:t>Analysis of all measured variables</a:t>
            </a:r>
          </a:p>
        </p:txBody>
      </p:sp>
      <p:sp>
        <p:nvSpPr>
          <p:cNvPr id="4" name="Abgerundetes Rechteck 3"/>
          <p:cNvSpPr/>
          <p:nvPr/>
        </p:nvSpPr>
        <p:spPr>
          <a:xfrm>
            <a:off x="550420" y="2624415"/>
            <a:ext cx="4608512" cy="2626370"/>
          </a:xfrm>
          <a:prstGeom prst="roundRect">
            <a:avLst>
              <a:gd name="adj" fmla="val 3459"/>
            </a:avLst>
          </a:prstGeom>
          <a:solidFill>
            <a:srgbClr val="EEEFEF"/>
          </a:solidFill>
          <a:ln w="28575" cap="flat" cmpd="sng" algn="ctr">
            <a:solidFill>
              <a:srgbClr val="4C99B2"/>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5" name="Abgerundetes Rechteck 4"/>
          <p:cNvSpPr/>
          <p:nvPr/>
        </p:nvSpPr>
        <p:spPr>
          <a:xfrm>
            <a:off x="665692" y="2768070"/>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1</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6" name="Abgerundetes Rechteck 5"/>
          <p:cNvSpPr/>
          <p:nvPr/>
        </p:nvSpPr>
        <p:spPr>
          <a:xfrm>
            <a:off x="4466965" y="2768070"/>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n+1</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7" name="Abgerundetes Rechteck 6"/>
          <p:cNvSpPr/>
          <p:nvPr/>
        </p:nvSpPr>
        <p:spPr>
          <a:xfrm>
            <a:off x="1616010" y="2768070"/>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2</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8" name="Abgerundetes Rechteck 7"/>
          <p:cNvSpPr/>
          <p:nvPr/>
        </p:nvSpPr>
        <p:spPr>
          <a:xfrm>
            <a:off x="2566328" y="2768070"/>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a:ln>
                  <a:noFill/>
                </a:ln>
                <a:solidFill>
                  <a:srgbClr val="FFFFFF"/>
                </a:solidFill>
                <a:effectLst/>
                <a:uLnTx/>
                <a:uFillTx/>
                <a:latin typeface="Frutiger LT Com 55 Roman"/>
                <a:ea typeface="+mn-ea"/>
                <a:cs typeface="+mn-cs"/>
              </a:rPr>
              <a:t>3</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9" name="Abgerundetes Rechteck 8"/>
          <p:cNvSpPr/>
          <p:nvPr/>
        </p:nvSpPr>
        <p:spPr>
          <a:xfrm>
            <a:off x="3516646" y="2768070"/>
            <a:ext cx="532800" cy="291600"/>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400" b="0" i="0" u="none" strike="noStrike" kern="0" cap="none" spc="0" normalizeH="0" baseline="0" noProof="0" dirty="0" err="1">
                <a:ln>
                  <a:noFill/>
                </a:ln>
                <a:solidFill>
                  <a:srgbClr val="FFFFFF"/>
                </a:solidFill>
                <a:effectLst/>
                <a:uLnTx/>
                <a:uFillTx/>
                <a:latin typeface="Frutiger LT Com 55 Roman"/>
                <a:ea typeface="+mn-ea"/>
                <a:cs typeface="+mn-cs"/>
              </a:rPr>
              <a:t>P</a:t>
            </a:r>
            <a:r>
              <a:rPr kumimoji="0" lang="de-DE" sz="1400" b="0" i="0" u="none" strike="noStrike" kern="0" cap="none" spc="0" normalizeH="0" baseline="-25000" noProof="0" dirty="0" err="1">
                <a:ln>
                  <a:noFill/>
                </a:ln>
                <a:solidFill>
                  <a:srgbClr val="FFFFFF"/>
                </a:solidFill>
                <a:effectLst/>
                <a:uLnTx/>
                <a:uFillTx/>
                <a:latin typeface="Frutiger LT Com 55 Roman"/>
                <a:ea typeface="+mn-ea"/>
                <a:cs typeface="+mn-cs"/>
              </a:rPr>
              <a:t>n</a:t>
            </a:r>
            <a:endParaRPr kumimoji="0" lang="en-US" sz="14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0" name="Rechteck 9"/>
          <p:cNvSpPr/>
          <p:nvPr/>
        </p:nvSpPr>
        <p:spPr>
          <a:xfrm>
            <a:off x="820589" y="3234560"/>
            <a:ext cx="233887" cy="218958"/>
          </a:xfrm>
          <a:prstGeom prst="rect">
            <a:avLst/>
          </a:prstGeom>
          <a:solidFill>
            <a:srgbClr val="FDE1CC"/>
          </a:solidFill>
          <a:ln w="3175"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a:rPr>
              <a:t>W</a:t>
            </a:r>
            <a:r>
              <a:rPr lang="de-DE" sz="1300" kern="0" baseline="-25000" dirty="0">
                <a:solidFill>
                  <a:prstClr val="black"/>
                </a:solidFill>
                <a:latin typeface="Frutiger LT Com 45 Light"/>
              </a:rPr>
              <a:t>1</a:t>
            </a:r>
            <a:endParaRPr lang="en-US" sz="1300" kern="0" dirty="0">
              <a:solidFill>
                <a:prstClr val="black"/>
              </a:solidFill>
              <a:latin typeface="Frutiger LT Com 45 Light"/>
            </a:endParaRPr>
          </a:p>
        </p:txBody>
      </p:sp>
      <p:sp>
        <p:nvSpPr>
          <p:cNvPr id="11" name="Rechteck 10"/>
          <p:cNvSpPr/>
          <p:nvPr/>
        </p:nvSpPr>
        <p:spPr>
          <a:xfrm>
            <a:off x="820589" y="3648606"/>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sp>
        <p:nvSpPr>
          <p:cNvPr id="12" name="Rechteck 11"/>
          <p:cNvSpPr/>
          <p:nvPr/>
        </p:nvSpPr>
        <p:spPr>
          <a:xfrm>
            <a:off x="1769547" y="3648606"/>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sp>
        <p:nvSpPr>
          <p:cNvPr id="13" name="Rechteck 12"/>
          <p:cNvSpPr/>
          <p:nvPr/>
        </p:nvSpPr>
        <p:spPr>
          <a:xfrm>
            <a:off x="2718505" y="4062652"/>
            <a:ext cx="233887" cy="218958"/>
          </a:xfrm>
          <a:prstGeom prst="rect">
            <a:avLst/>
          </a:prstGeom>
          <a:solidFill>
            <a:srgbClr val="FEEFD6"/>
          </a:solidFill>
          <a:ln w="10160"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3</a:t>
            </a:r>
            <a:endParaRPr kumimoji="0" lang="en-US" sz="1300" b="0" i="0" u="none" strike="noStrike" kern="0" cap="none" spc="0" normalizeH="0" baseline="0" noProof="0" dirty="0">
              <a:ln>
                <a:noFill/>
              </a:ln>
              <a:solidFill>
                <a:prstClr val="black"/>
              </a:solidFill>
              <a:effectLst/>
              <a:uLnTx/>
              <a:uFillTx/>
              <a:latin typeface="Frutiger LT Com 45 Light"/>
            </a:endParaRPr>
          </a:p>
        </p:txBody>
      </p:sp>
      <p:sp>
        <p:nvSpPr>
          <p:cNvPr id="14" name="Rechteck 13"/>
          <p:cNvSpPr/>
          <p:nvPr/>
        </p:nvSpPr>
        <p:spPr>
          <a:xfrm>
            <a:off x="3667463" y="447669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15" name="Rechteck 14"/>
          <p:cNvSpPr/>
          <p:nvPr/>
        </p:nvSpPr>
        <p:spPr>
          <a:xfrm>
            <a:off x="4616421" y="4890744"/>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cxnSp>
        <p:nvCxnSpPr>
          <p:cNvPr id="16" name="Gerade Verbindung mit Pfeil 15"/>
          <p:cNvCxnSpPr>
            <a:stCxn id="10" idx="3"/>
            <a:endCxn id="35" idx="1"/>
          </p:cNvCxnSpPr>
          <p:nvPr/>
        </p:nvCxnSpPr>
        <p:spPr>
          <a:xfrm>
            <a:off x="1054476" y="3344039"/>
            <a:ext cx="715071" cy="0"/>
          </a:xfrm>
          <a:prstGeom prst="straightConnector1">
            <a:avLst/>
          </a:prstGeom>
          <a:noFill/>
          <a:ln w="7620" cap="flat" cmpd="sng" algn="ctr">
            <a:solidFill>
              <a:sysClr val="windowText" lastClr="000000"/>
            </a:solidFill>
            <a:prstDash val="dash"/>
            <a:miter lim="800000"/>
            <a:tailEnd type="triangle" w="sm" len="sm"/>
          </a:ln>
          <a:effectLst/>
        </p:spPr>
      </p:cxnSp>
      <p:sp>
        <p:nvSpPr>
          <p:cNvPr id="17" name="Rechteck 16"/>
          <p:cNvSpPr/>
          <p:nvPr/>
        </p:nvSpPr>
        <p:spPr>
          <a:xfrm>
            <a:off x="820589" y="4062652"/>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3</a:t>
            </a:r>
            <a:endParaRPr lang="en-US" sz="1300" kern="0" dirty="0">
              <a:solidFill>
                <a:prstClr val="black"/>
              </a:solidFill>
              <a:latin typeface="Frutiger LT Com 45 Light"/>
            </a:endParaRPr>
          </a:p>
        </p:txBody>
      </p:sp>
      <p:sp>
        <p:nvSpPr>
          <p:cNvPr id="18" name="Rechteck 17"/>
          <p:cNvSpPr/>
          <p:nvPr/>
        </p:nvSpPr>
        <p:spPr>
          <a:xfrm>
            <a:off x="820589" y="4890744"/>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err="1">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err="1">
                <a:ln>
                  <a:noFill/>
                </a:ln>
                <a:solidFill>
                  <a:prstClr val="black"/>
                </a:solidFill>
                <a:effectLst/>
                <a:uLnTx/>
                <a:uFillTx/>
                <a:latin typeface="Frutiger LT Com 45 Light" panose="020B0303030504020204" pitchFamily="34" charset="0"/>
              </a:rPr>
              <a:t>n</a:t>
            </a:r>
            <a:endParaRPr kumimoji="0" lang="en-US" sz="1300" b="0" i="0" u="none" strike="noStrike" kern="0" cap="none" spc="0" normalizeH="0" baseline="0" noProof="0" dirty="0">
              <a:ln>
                <a:noFill/>
              </a:ln>
              <a:solidFill>
                <a:prstClr val="black"/>
              </a:solidFill>
              <a:effectLst/>
              <a:uLnTx/>
              <a:uFillTx/>
              <a:latin typeface="Frutiger LT Com 45 Light"/>
            </a:endParaRPr>
          </a:p>
        </p:txBody>
      </p:sp>
      <p:sp>
        <p:nvSpPr>
          <p:cNvPr id="19" name="Rechteck 18"/>
          <p:cNvSpPr/>
          <p:nvPr/>
        </p:nvSpPr>
        <p:spPr>
          <a:xfrm>
            <a:off x="820589" y="4476698"/>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4</a:t>
            </a:r>
            <a:endParaRPr lang="en-US" sz="1300" kern="0" dirty="0">
              <a:solidFill>
                <a:prstClr val="black"/>
              </a:solidFill>
              <a:latin typeface="Frutiger LT Com 45 Light" panose="020B0303030504020204" pitchFamily="34" charset="0"/>
            </a:endParaRPr>
          </a:p>
        </p:txBody>
      </p:sp>
      <p:sp>
        <p:nvSpPr>
          <p:cNvPr id="20" name="Rechteck 19"/>
          <p:cNvSpPr/>
          <p:nvPr/>
        </p:nvSpPr>
        <p:spPr>
          <a:xfrm>
            <a:off x="1769547" y="4062652"/>
            <a:ext cx="233887" cy="218958"/>
          </a:xfrm>
          <a:prstGeom prst="rect">
            <a:avLst/>
          </a:prstGeom>
          <a:solidFill>
            <a:srgbClr val="FDE1CC"/>
          </a:solidFill>
          <a:ln w="508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3</a:t>
            </a:r>
            <a:endParaRPr lang="en-US" sz="1300" kern="0" dirty="0">
              <a:solidFill>
                <a:prstClr val="black"/>
              </a:solidFill>
              <a:latin typeface="Frutiger LT Com 45 Light"/>
            </a:endParaRPr>
          </a:p>
        </p:txBody>
      </p:sp>
      <p:sp>
        <p:nvSpPr>
          <p:cNvPr id="21" name="Rechteck 20"/>
          <p:cNvSpPr/>
          <p:nvPr/>
        </p:nvSpPr>
        <p:spPr>
          <a:xfrm>
            <a:off x="1769547" y="4476698"/>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4</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22" name="Rechteck 21"/>
          <p:cNvSpPr/>
          <p:nvPr/>
        </p:nvSpPr>
        <p:spPr>
          <a:xfrm>
            <a:off x="1769547" y="4890744"/>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3" name="Rechteck 22"/>
          <p:cNvSpPr/>
          <p:nvPr/>
        </p:nvSpPr>
        <p:spPr>
          <a:xfrm>
            <a:off x="2718505" y="447669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4" name="Rechteck 23"/>
          <p:cNvSpPr/>
          <p:nvPr/>
        </p:nvSpPr>
        <p:spPr>
          <a:xfrm>
            <a:off x="2718505" y="4890744"/>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25" name="Rechteck 24"/>
          <p:cNvSpPr/>
          <p:nvPr/>
        </p:nvSpPr>
        <p:spPr>
          <a:xfrm>
            <a:off x="3667463" y="4890744"/>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cxnSp>
        <p:nvCxnSpPr>
          <p:cNvPr id="26" name="Gerade Verbindung mit Pfeil 25"/>
          <p:cNvCxnSpPr>
            <a:stCxn id="11" idx="3"/>
            <a:endCxn id="12" idx="1"/>
          </p:cNvCxnSpPr>
          <p:nvPr/>
        </p:nvCxnSpPr>
        <p:spPr>
          <a:xfrm>
            <a:off x="1054476" y="3758085"/>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27" name="Gerade Verbindung mit Pfeil 26"/>
          <p:cNvCxnSpPr>
            <a:stCxn id="35" idx="3"/>
            <a:endCxn id="36" idx="1"/>
          </p:cNvCxnSpPr>
          <p:nvPr/>
        </p:nvCxnSpPr>
        <p:spPr>
          <a:xfrm>
            <a:off x="2003434" y="3344039"/>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28" name="Gerade Verbindung mit Pfeil 27"/>
          <p:cNvCxnSpPr>
            <a:stCxn id="12" idx="3"/>
            <a:endCxn id="44" idx="1"/>
          </p:cNvCxnSpPr>
          <p:nvPr/>
        </p:nvCxnSpPr>
        <p:spPr>
          <a:xfrm>
            <a:off x="2003434" y="3758085"/>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29" name="Gerade Verbindung mit Pfeil 28"/>
          <p:cNvCxnSpPr>
            <a:stCxn id="20" idx="3"/>
            <a:endCxn id="13" idx="1"/>
          </p:cNvCxnSpPr>
          <p:nvPr/>
        </p:nvCxnSpPr>
        <p:spPr>
          <a:xfrm>
            <a:off x="2003434" y="4172131"/>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0" name="Gerade Verbindung mit Pfeil 29"/>
          <p:cNvCxnSpPr>
            <a:stCxn id="36" idx="3"/>
            <a:endCxn id="37" idx="1"/>
          </p:cNvCxnSpPr>
          <p:nvPr/>
        </p:nvCxnSpPr>
        <p:spPr>
          <a:xfrm>
            <a:off x="2952392" y="3344039"/>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1" name="Gerade Verbindung mit Pfeil 30"/>
          <p:cNvCxnSpPr>
            <a:stCxn id="44" idx="3"/>
            <a:endCxn id="43" idx="1"/>
          </p:cNvCxnSpPr>
          <p:nvPr/>
        </p:nvCxnSpPr>
        <p:spPr>
          <a:xfrm>
            <a:off x="2952392" y="3758085"/>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2" name="Gerade Verbindung mit Pfeil 31"/>
          <p:cNvCxnSpPr>
            <a:stCxn id="37" idx="3"/>
            <a:endCxn id="38" idx="1"/>
          </p:cNvCxnSpPr>
          <p:nvPr/>
        </p:nvCxnSpPr>
        <p:spPr>
          <a:xfrm>
            <a:off x="3901350" y="3344039"/>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3" name="Gerade Verbindung mit Pfeil 32"/>
          <p:cNvCxnSpPr>
            <a:stCxn id="19" idx="3"/>
            <a:endCxn id="21" idx="1"/>
          </p:cNvCxnSpPr>
          <p:nvPr/>
        </p:nvCxnSpPr>
        <p:spPr>
          <a:xfrm>
            <a:off x="1054476" y="4586177"/>
            <a:ext cx="715071" cy="0"/>
          </a:xfrm>
          <a:prstGeom prst="straightConnector1">
            <a:avLst/>
          </a:prstGeom>
          <a:noFill/>
          <a:ln w="7620" cap="flat" cmpd="sng" algn="ctr">
            <a:solidFill>
              <a:sysClr val="windowText" lastClr="000000"/>
            </a:solidFill>
            <a:prstDash val="dash"/>
            <a:miter lim="800000"/>
            <a:tailEnd type="triangle" w="sm" len="sm"/>
          </a:ln>
          <a:effectLst/>
        </p:spPr>
      </p:cxnSp>
      <p:cxnSp>
        <p:nvCxnSpPr>
          <p:cNvPr id="34" name="Gerade Verbindung mit Pfeil 33"/>
          <p:cNvCxnSpPr>
            <a:stCxn id="17" idx="3"/>
            <a:endCxn id="20" idx="1"/>
          </p:cNvCxnSpPr>
          <p:nvPr/>
        </p:nvCxnSpPr>
        <p:spPr>
          <a:xfrm>
            <a:off x="1054476" y="4172131"/>
            <a:ext cx="715071" cy="0"/>
          </a:xfrm>
          <a:prstGeom prst="straightConnector1">
            <a:avLst/>
          </a:prstGeom>
          <a:noFill/>
          <a:ln w="7620" cap="flat" cmpd="sng" algn="ctr">
            <a:solidFill>
              <a:sysClr val="windowText" lastClr="000000"/>
            </a:solidFill>
            <a:prstDash val="dash"/>
            <a:miter lim="800000"/>
            <a:tailEnd type="triangle" w="sm" len="sm"/>
          </a:ln>
          <a:effectLst/>
        </p:spPr>
      </p:cxnSp>
      <p:sp>
        <p:nvSpPr>
          <p:cNvPr id="35" name="Rechteck 34"/>
          <p:cNvSpPr/>
          <p:nvPr/>
        </p:nvSpPr>
        <p:spPr>
          <a:xfrm>
            <a:off x="1769547" y="3234560"/>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36" name="Rechteck 35"/>
          <p:cNvSpPr/>
          <p:nvPr/>
        </p:nvSpPr>
        <p:spPr>
          <a:xfrm>
            <a:off x="2718505" y="3234560"/>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37" name="Rechteck 36"/>
          <p:cNvSpPr/>
          <p:nvPr/>
        </p:nvSpPr>
        <p:spPr>
          <a:xfrm>
            <a:off x="3667463" y="3234560"/>
            <a:ext cx="233887" cy="218958"/>
          </a:xfrm>
          <a:prstGeom prst="rect">
            <a:avLst/>
          </a:prstGeom>
          <a:solidFill>
            <a:srgbClr val="FDE1CC"/>
          </a:solidFill>
          <a:ln w="254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1</a:t>
            </a:r>
            <a:endParaRPr lang="en-US" sz="1300" kern="0" dirty="0">
              <a:solidFill>
                <a:prstClr val="black"/>
              </a:solidFill>
              <a:latin typeface="Frutiger LT Com 45 Light" panose="020B0303030504020204" pitchFamily="34" charset="0"/>
            </a:endParaRPr>
          </a:p>
        </p:txBody>
      </p:sp>
      <p:sp>
        <p:nvSpPr>
          <p:cNvPr id="38" name="Rechteck 37"/>
          <p:cNvSpPr/>
          <p:nvPr/>
        </p:nvSpPr>
        <p:spPr>
          <a:xfrm>
            <a:off x="4616421" y="3234560"/>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1</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39" name="Rechteck 38"/>
          <p:cNvSpPr/>
          <p:nvPr/>
        </p:nvSpPr>
        <p:spPr>
          <a:xfrm>
            <a:off x="4616421" y="3648606"/>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0" name="Rechteck 39"/>
          <p:cNvSpPr/>
          <p:nvPr/>
        </p:nvSpPr>
        <p:spPr>
          <a:xfrm>
            <a:off x="4616421" y="4476698"/>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1" name="Rechteck 40"/>
          <p:cNvSpPr/>
          <p:nvPr/>
        </p:nvSpPr>
        <p:spPr>
          <a:xfrm>
            <a:off x="4616421" y="4062652"/>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2" name="Rechteck 41"/>
          <p:cNvSpPr/>
          <p:nvPr/>
        </p:nvSpPr>
        <p:spPr>
          <a:xfrm>
            <a:off x="3667463" y="4062652"/>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endParaRPr lang="en-US" sz="1300" kern="0" dirty="0">
              <a:solidFill>
                <a:prstClr val="black"/>
              </a:solidFill>
              <a:latin typeface="Frutiger LT Com 45 Light"/>
            </a:endParaRPr>
          </a:p>
        </p:txBody>
      </p:sp>
      <p:sp>
        <p:nvSpPr>
          <p:cNvPr id="43" name="Rechteck 42"/>
          <p:cNvSpPr/>
          <p:nvPr/>
        </p:nvSpPr>
        <p:spPr>
          <a:xfrm>
            <a:off x="3667463" y="3648606"/>
            <a:ext cx="233887" cy="218958"/>
          </a:xfrm>
          <a:prstGeom prst="rect">
            <a:avLst/>
          </a:prstGeom>
          <a:solidFill>
            <a:srgbClr val="FEEFD6"/>
          </a:solidFill>
          <a:ln w="9525" cap="flat" cmpd="sng" algn="ctr">
            <a:solidFill>
              <a:sysClr val="windowText" lastClr="000000"/>
            </a:solid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Wingdings" pitchFamily="2" charset="2"/>
              <a:buNone/>
              <a:tabLst/>
              <a:defRPr/>
            </a:pPr>
            <a:r>
              <a:rPr kumimoji="0" lang="de-DE" sz="1300" b="0" i="0" u="none" strike="noStrike" kern="0" cap="none" spc="0" normalizeH="0" baseline="0" noProof="0" dirty="0">
                <a:ln>
                  <a:noFill/>
                </a:ln>
                <a:solidFill>
                  <a:prstClr val="black"/>
                </a:solidFill>
                <a:effectLst/>
                <a:uLnTx/>
                <a:uFillTx/>
                <a:latin typeface="Frutiger LT Com 45 Light" panose="020B0303030504020204" pitchFamily="34" charset="0"/>
              </a:rPr>
              <a:t>W</a:t>
            </a:r>
            <a:r>
              <a:rPr kumimoji="0" lang="de-DE" sz="1300" b="0" i="0" u="none" strike="noStrike" kern="0" cap="none" spc="0" normalizeH="0" baseline="-25000" noProof="0" dirty="0">
                <a:ln>
                  <a:noFill/>
                </a:ln>
                <a:solidFill>
                  <a:prstClr val="black"/>
                </a:solidFill>
                <a:effectLst/>
                <a:uLnTx/>
                <a:uFillTx/>
                <a:latin typeface="Frutiger LT Com 45 Light" panose="020B0303030504020204" pitchFamily="34" charset="0"/>
              </a:rPr>
              <a:t>2</a:t>
            </a:r>
            <a:endParaRPr kumimoji="0" lang="en-US" sz="1300" b="0" i="0" u="none" strike="noStrike" kern="0" cap="none" spc="0" normalizeH="0" baseline="0" noProof="0" dirty="0">
              <a:ln>
                <a:noFill/>
              </a:ln>
              <a:solidFill>
                <a:prstClr val="black"/>
              </a:solidFill>
              <a:effectLst/>
              <a:uLnTx/>
              <a:uFillTx/>
              <a:latin typeface="Frutiger LT Com 45 Light" panose="020B0303030504020204" pitchFamily="34" charset="0"/>
            </a:endParaRPr>
          </a:p>
        </p:txBody>
      </p:sp>
      <p:sp>
        <p:nvSpPr>
          <p:cNvPr id="44" name="Rechteck 43"/>
          <p:cNvSpPr/>
          <p:nvPr/>
        </p:nvSpPr>
        <p:spPr>
          <a:xfrm>
            <a:off x="2718505" y="3648606"/>
            <a:ext cx="233887" cy="218958"/>
          </a:xfrm>
          <a:prstGeom prst="rect">
            <a:avLst/>
          </a:prstGeom>
          <a:solidFill>
            <a:srgbClr val="FDE1CC"/>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buFont typeface="Wingdings" pitchFamily="2" charset="2"/>
              <a:buNone/>
              <a:defRPr/>
            </a:pPr>
            <a:r>
              <a:rPr lang="de-DE" sz="1300" kern="0" dirty="0">
                <a:solidFill>
                  <a:prstClr val="black"/>
                </a:solidFill>
                <a:latin typeface="Frutiger LT Com 45 Light" panose="020B0303030504020204" pitchFamily="34" charset="0"/>
              </a:rPr>
              <a:t>W</a:t>
            </a:r>
            <a:r>
              <a:rPr lang="de-DE" sz="1300" kern="0" baseline="-25000" dirty="0">
                <a:solidFill>
                  <a:prstClr val="black"/>
                </a:solidFill>
                <a:latin typeface="Frutiger LT Com 45 Light" panose="020B0303030504020204" pitchFamily="34" charset="0"/>
              </a:rPr>
              <a:t>2</a:t>
            </a:r>
            <a:endParaRPr lang="en-US" sz="1300" kern="0" dirty="0">
              <a:solidFill>
                <a:prstClr val="black"/>
              </a:solidFill>
              <a:latin typeface="Frutiger LT Com 45 Light" panose="020B0303030504020204" pitchFamily="34" charset="0"/>
            </a:endParaRPr>
          </a:p>
        </p:txBody>
      </p:sp>
      <p:cxnSp>
        <p:nvCxnSpPr>
          <p:cNvPr id="45" name="Gerade Verbindung mit Pfeil 44"/>
          <p:cNvCxnSpPr>
            <a:stCxn id="5" idx="3"/>
            <a:endCxn id="7" idx="1"/>
          </p:cNvCxnSpPr>
          <p:nvPr/>
        </p:nvCxnSpPr>
        <p:spPr>
          <a:xfrm>
            <a:off x="1198492" y="2913870"/>
            <a:ext cx="417518"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46" name="Gerade Verbindung mit Pfeil 45"/>
          <p:cNvCxnSpPr>
            <a:stCxn id="7" idx="3"/>
            <a:endCxn id="8" idx="1"/>
          </p:cNvCxnSpPr>
          <p:nvPr/>
        </p:nvCxnSpPr>
        <p:spPr>
          <a:xfrm>
            <a:off x="2148810" y="2913870"/>
            <a:ext cx="417518"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47" name="Gerade Verbindung mit Pfeil 46"/>
          <p:cNvCxnSpPr>
            <a:stCxn id="8" idx="3"/>
            <a:endCxn id="9" idx="1"/>
          </p:cNvCxnSpPr>
          <p:nvPr/>
        </p:nvCxnSpPr>
        <p:spPr>
          <a:xfrm>
            <a:off x="3099128" y="2913870"/>
            <a:ext cx="417518"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48" name="Gerade Verbindung mit Pfeil 47"/>
          <p:cNvCxnSpPr>
            <a:stCxn id="9" idx="3"/>
            <a:endCxn id="6" idx="1"/>
          </p:cNvCxnSpPr>
          <p:nvPr/>
        </p:nvCxnSpPr>
        <p:spPr>
          <a:xfrm>
            <a:off x="4049446" y="2913870"/>
            <a:ext cx="417519" cy="0"/>
          </a:xfrm>
          <a:prstGeom prst="straightConnector1">
            <a:avLst/>
          </a:prstGeom>
          <a:noFill/>
          <a:ln w="9525" cap="flat" cmpd="sng" algn="ctr">
            <a:solidFill>
              <a:srgbClr val="000000"/>
            </a:solidFill>
            <a:prstDash val="dash"/>
            <a:headEnd type="none" w="med" len="med"/>
            <a:tailEnd type="triangle" w="med" len="med"/>
          </a:ln>
          <a:effectLst/>
        </p:spPr>
      </p:cxnSp>
      <p:sp>
        <p:nvSpPr>
          <p:cNvPr id="49" name="Gleichschenkliges Dreieck 48"/>
          <p:cNvSpPr/>
          <p:nvPr/>
        </p:nvSpPr>
        <p:spPr bwMode="auto">
          <a:xfrm rot="5400000">
            <a:off x="4348940" y="3559459"/>
            <a:ext cx="2520000" cy="756000"/>
          </a:xfrm>
          <a:prstGeom prst="triangle">
            <a:avLst/>
          </a:prstGeom>
          <a:gradFill>
            <a:gsLst>
              <a:gs pos="11000">
                <a:srgbClr val="4C99B2"/>
              </a:gs>
              <a:gs pos="100000">
                <a:srgbClr val="FFFFFF"/>
              </a:gs>
            </a:gsLst>
            <a:lin ang="5400000" scaled="1"/>
          </a:gradFill>
          <a:ln w="9525" algn="ctr">
            <a:no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50" name="Flussdiagramm: Magnetplattenspeicher 49"/>
          <p:cNvSpPr/>
          <p:nvPr/>
        </p:nvSpPr>
        <p:spPr bwMode="auto">
          <a:xfrm>
            <a:off x="6039547" y="3571130"/>
            <a:ext cx="1207617" cy="716814"/>
          </a:xfrm>
          <a:prstGeom prst="flowChartMagneticDisk">
            <a:avLst/>
          </a:prstGeom>
          <a:noFill/>
          <a:ln w="28575" algn="ctr">
            <a:solidFill>
              <a:srgbClr val="4C99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72000" rIns="0" bIns="72000" rtlCol="0" anchor="ctr">
            <a:spAutoFit/>
          </a:bodyPr>
          <a:lstStyle/>
          <a:p>
            <a:pPr algn="ctr" fontAlgn="base">
              <a:spcBef>
                <a:spcPct val="0"/>
              </a:spcBef>
              <a:spcAft>
                <a:spcPts val="563"/>
              </a:spcAft>
              <a:buClr>
                <a:srgbClr val="FF0000"/>
              </a:buClr>
              <a:buFont typeface="Wingdings" pitchFamily="2" charset="2"/>
              <a:buNone/>
            </a:pPr>
            <a:r>
              <a:rPr lang="de-DE" sz="1400" dirty="0">
                <a:solidFill>
                  <a:srgbClr val="000000"/>
                </a:solidFill>
                <a:latin typeface="Frutiger LT Com 55 Roman" pitchFamily="34" charset="0"/>
              </a:rPr>
              <a:t>Database</a:t>
            </a:r>
          </a:p>
        </p:txBody>
      </p:sp>
      <p:cxnSp>
        <p:nvCxnSpPr>
          <p:cNvPr id="51" name="Gerade Verbindung mit Pfeil 50"/>
          <p:cNvCxnSpPr>
            <a:stCxn id="50" idx="4"/>
            <a:endCxn id="52" idx="1"/>
          </p:cNvCxnSpPr>
          <p:nvPr/>
        </p:nvCxnSpPr>
        <p:spPr bwMode="auto">
          <a:xfrm>
            <a:off x="7247164" y="3929537"/>
            <a:ext cx="171515" cy="372274"/>
          </a:xfrm>
          <a:prstGeom prst="straightConnector1">
            <a:avLst/>
          </a:prstGeom>
          <a:noFill/>
          <a:ln w="28575"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Abgerundetes Rechteck 51"/>
          <p:cNvSpPr/>
          <p:nvPr/>
        </p:nvSpPr>
        <p:spPr bwMode="auto">
          <a:xfrm>
            <a:off x="7418679" y="3996944"/>
            <a:ext cx="1207617" cy="609734"/>
          </a:xfrm>
          <a:prstGeom prst="roundRect">
            <a:avLst>
              <a:gd name="adj" fmla="val 10340"/>
            </a:avLst>
          </a:prstGeom>
          <a:noFill/>
          <a:ln w="28575" algn="ctr">
            <a:solidFill>
              <a:srgbClr val="4C99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72000" rIns="0" bIns="72000" rtlCol="0" anchor="ctr">
            <a:spAutoFit/>
          </a:bodyPr>
          <a:lstStyle/>
          <a:p>
            <a:pPr algn="ctr" fontAlgn="base">
              <a:spcBef>
                <a:spcPct val="0"/>
              </a:spcBef>
              <a:spcAft>
                <a:spcPts val="563"/>
              </a:spcAft>
              <a:buClr>
                <a:srgbClr val="FF0000"/>
              </a:buClr>
              <a:buFont typeface="Wingdings" pitchFamily="2" charset="2"/>
              <a:buNone/>
            </a:pPr>
            <a:r>
              <a:rPr lang="en-US" sz="1400" dirty="0">
                <a:solidFill>
                  <a:srgbClr val="000000"/>
                </a:solidFill>
                <a:latin typeface="Frutiger LT Com 55 Roman" pitchFamily="34" charset="0"/>
              </a:rPr>
              <a:t>Neural networks</a:t>
            </a:r>
          </a:p>
        </p:txBody>
      </p:sp>
      <p:sp>
        <p:nvSpPr>
          <p:cNvPr id="53" name="Abgerundetes Rechteck 52"/>
          <p:cNvSpPr/>
          <p:nvPr/>
        </p:nvSpPr>
        <p:spPr bwMode="auto">
          <a:xfrm>
            <a:off x="7418678" y="3148651"/>
            <a:ext cx="1207617" cy="609734"/>
          </a:xfrm>
          <a:prstGeom prst="roundRect">
            <a:avLst>
              <a:gd name="adj" fmla="val 10340"/>
            </a:avLst>
          </a:prstGeom>
          <a:noFill/>
          <a:ln w="28575" algn="ctr">
            <a:solidFill>
              <a:srgbClr val="4C99B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72000" rIns="0" bIns="72000" rtlCol="0" anchor="ctr">
            <a:spAutoFit/>
          </a:bodyPr>
          <a:lstStyle/>
          <a:p>
            <a:pPr algn="ctr" fontAlgn="base">
              <a:spcBef>
                <a:spcPct val="0"/>
              </a:spcBef>
              <a:spcAft>
                <a:spcPts val="563"/>
              </a:spcAft>
              <a:buClr>
                <a:srgbClr val="FF0000"/>
              </a:buClr>
              <a:buFont typeface="Wingdings" pitchFamily="2" charset="2"/>
              <a:buNone/>
            </a:pPr>
            <a:r>
              <a:rPr lang="en-US" sz="1400" dirty="0">
                <a:solidFill>
                  <a:srgbClr val="000000"/>
                </a:solidFill>
                <a:latin typeface="Frutiger LT Com 55 Roman" pitchFamily="34" charset="0"/>
              </a:rPr>
              <a:t>Correlation analysis</a:t>
            </a:r>
          </a:p>
        </p:txBody>
      </p:sp>
      <p:cxnSp>
        <p:nvCxnSpPr>
          <p:cNvPr id="54" name="Gerade Verbindung mit Pfeil 53"/>
          <p:cNvCxnSpPr>
            <a:stCxn id="50" idx="4"/>
            <a:endCxn id="53" idx="1"/>
          </p:cNvCxnSpPr>
          <p:nvPr/>
        </p:nvCxnSpPr>
        <p:spPr bwMode="auto">
          <a:xfrm flipV="1">
            <a:off x="7247164" y="3453518"/>
            <a:ext cx="171514" cy="476019"/>
          </a:xfrm>
          <a:prstGeom prst="straightConnector1">
            <a:avLst/>
          </a:prstGeom>
          <a:noFill/>
          <a:ln w="28575"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Textfeld 54"/>
          <p:cNvSpPr txBox="1"/>
          <p:nvPr/>
        </p:nvSpPr>
        <p:spPr>
          <a:xfrm>
            <a:off x="7361616" y="2442473"/>
            <a:ext cx="1327404" cy="523220"/>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400" dirty="0">
                <a:solidFill>
                  <a:srgbClr val="000000"/>
                </a:solidFill>
                <a:latin typeface="Frutiger LT Com 55 Roman" pitchFamily="34" charset="0"/>
              </a:rPr>
              <a:t>Examples of Evaluation:</a:t>
            </a:r>
          </a:p>
        </p:txBody>
      </p:sp>
      <p:sp>
        <p:nvSpPr>
          <p:cNvPr id="56" name="Rectangle 100"/>
          <p:cNvSpPr>
            <a:spLocks noChangeArrowheads="1"/>
          </p:cNvSpPr>
          <p:nvPr/>
        </p:nvSpPr>
        <p:spPr bwMode="gray">
          <a:xfrm>
            <a:off x="4708201" y="5401058"/>
            <a:ext cx="3960000" cy="1096060"/>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Disadvantages:</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Handling of large datasets (complexity, real-time requirements)</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Plausibility of results</a:t>
            </a:r>
          </a:p>
        </p:txBody>
      </p:sp>
      <p:sp>
        <p:nvSpPr>
          <p:cNvPr id="57" name="Rectangle 100"/>
          <p:cNvSpPr>
            <a:spLocks noChangeArrowheads="1"/>
          </p:cNvSpPr>
          <p:nvPr/>
        </p:nvSpPr>
        <p:spPr bwMode="gray">
          <a:xfrm>
            <a:off x="466724" y="5403519"/>
            <a:ext cx="3960000" cy="880617"/>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Advantage:</a:t>
            </a:r>
          </a:p>
          <a:p>
            <a:pPr marL="549182" lvl="1" indent="-285750">
              <a:buClr>
                <a:srgbClr val="00B050"/>
              </a:buClr>
              <a:buFont typeface="Wingdings 3" panose="05040102010807070707" pitchFamily="18" charset="2"/>
              <a:buChar char="Æ"/>
              <a:defRPr/>
            </a:pPr>
            <a:r>
              <a:rPr lang="en-US" sz="1400" kern="0" dirty="0">
                <a:solidFill>
                  <a:srgbClr val="000000"/>
                </a:solidFill>
                <a:cs typeface="Arial" pitchFamily="34" charset="0"/>
              </a:rPr>
              <a:t>Dependencies are uncovered 	                    (e.g. correlation analysis)</a:t>
            </a:r>
          </a:p>
        </p:txBody>
      </p:sp>
    </p:spTree>
    <p:extLst>
      <p:ext uri="{BB962C8B-B14F-4D97-AF65-F5344CB8AC3E}">
        <p14:creationId xmlns:p14="http://schemas.microsoft.com/office/powerpoint/2010/main" val="260238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Process data analysis – correlation matrix</a:t>
            </a:r>
          </a:p>
        </p:txBody>
      </p:sp>
      <p:pic>
        <p:nvPicPr>
          <p:cNvPr id="4" name="Grafik 3"/>
          <p:cNvPicPr>
            <a:picLocks noChangeAspect="1"/>
          </p:cNvPicPr>
          <p:nvPr/>
        </p:nvPicPr>
        <p:blipFill>
          <a:blip r:embed="rId4"/>
          <a:stretch>
            <a:fillRect/>
          </a:stretch>
        </p:blipFill>
        <p:spPr>
          <a:xfrm>
            <a:off x="2825117" y="2193359"/>
            <a:ext cx="6139371" cy="3416588"/>
          </a:xfrm>
          <a:prstGeom prst="rect">
            <a:avLst/>
          </a:prstGeom>
        </p:spPr>
      </p:pic>
      <p:graphicFrame>
        <p:nvGraphicFramePr>
          <p:cNvPr id="5" name="Objekt 4"/>
          <p:cNvGraphicFramePr>
            <a:graphicFrameLocks noChangeAspect="1"/>
          </p:cNvGraphicFramePr>
          <p:nvPr>
            <p:extLst>
              <p:ext uri="{D42A27DB-BD31-4B8C-83A1-F6EECF244321}">
                <p14:modId xmlns:p14="http://schemas.microsoft.com/office/powerpoint/2010/main" val="1682094105"/>
              </p:ext>
            </p:extLst>
          </p:nvPr>
        </p:nvGraphicFramePr>
        <p:xfrm>
          <a:off x="3125255" y="3393261"/>
          <a:ext cx="4341812" cy="1946560"/>
        </p:xfrm>
        <a:graphic>
          <a:graphicData uri="http://schemas.openxmlformats.org/presentationml/2006/ole">
            <mc:AlternateContent xmlns:mc="http://schemas.openxmlformats.org/markup-compatibility/2006">
              <mc:Choice xmlns:v="urn:schemas-microsoft-com:vml" Requires="v">
                <p:oleObj spid="_x0000_s1028" name="Arbeitsblatt" r:id="rId5" imgW="6347731" imgH="3177698" progId="Excel.Sheet.12">
                  <p:embed/>
                </p:oleObj>
              </mc:Choice>
              <mc:Fallback>
                <p:oleObj name="Arbeitsblatt" r:id="rId5" imgW="6347731" imgH="3177698" progId="Excel.Sheet.12">
                  <p:embed/>
                  <p:pic>
                    <p:nvPicPr>
                      <p:cNvPr id="0" name=""/>
                      <p:cNvPicPr/>
                      <p:nvPr/>
                    </p:nvPicPr>
                    <p:blipFill>
                      <a:blip r:embed="rId6"/>
                      <a:stretch>
                        <a:fillRect/>
                      </a:stretch>
                    </p:blipFill>
                    <p:spPr>
                      <a:xfrm>
                        <a:off x="3125255" y="3393261"/>
                        <a:ext cx="4341812" cy="1946560"/>
                      </a:xfrm>
                      <a:prstGeom prst="rect">
                        <a:avLst/>
                      </a:prstGeom>
                      <a:solidFill>
                        <a:srgbClr val="FFFFFF"/>
                      </a:solidFill>
                    </p:spPr>
                  </p:pic>
                </p:oleObj>
              </mc:Fallback>
            </mc:AlternateContent>
          </a:graphicData>
        </a:graphic>
      </p:graphicFrame>
      <p:sp>
        <p:nvSpPr>
          <p:cNvPr id="6" name="Rechteck 5"/>
          <p:cNvSpPr/>
          <p:nvPr/>
        </p:nvSpPr>
        <p:spPr bwMode="auto">
          <a:xfrm>
            <a:off x="7466047" y="3400650"/>
            <a:ext cx="327623" cy="1800000"/>
          </a:xfrm>
          <a:prstGeom prst="rect">
            <a:avLst/>
          </a:prstGeom>
          <a:solidFill>
            <a:srgbClr val="FFFFFF"/>
          </a:solidFill>
          <a:ln w="9525" algn="ctr">
            <a:solidFill>
              <a:srgbClr val="FFFFFF"/>
            </a:solid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7" name="Abgerundetes Rechteck 6"/>
          <p:cNvSpPr/>
          <p:nvPr/>
        </p:nvSpPr>
        <p:spPr>
          <a:xfrm>
            <a:off x="5178504" y="5822842"/>
            <a:ext cx="531223" cy="291738"/>
          </a:xfrm>
          <a:prstGeom prst="roundRect">
            <a:avLst/>
          </a:prstGeom>
          <a:solidFill>
            <a:srgbClr val="4C99B2"/>
          </a:solidFill>
          <a:ln w="28575" cap="flat" cmpd="sng" algn="ctr">
            <a:solidFill>
              <a:srgbClr val="FF0000"/>
            </a:solid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3</a:t>
            </a:r>
          </a:p>
        </p:txBody>
      </p:sp>
      <p:sp>
        <p:nvSpPr>
          <p:cNvPr id="8" name="Abgerundetes Rechteck 7"/>
          <p:cNvSpPr/>
          <p:nvPr/>
        </p:nvSpPr>
        <p:spPr>
          <a:xfrm>
            <a:off x="6215419" y="5822842"/>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4</a:t>
            </a:r>
          </a:p>
        </p:txBody>
      </p:sp>
      <p:sp>
        <p:nvSpPr>
          <p:cNvPr id="9" name="Abgerundetes Rechteck 8"/>
          <p:cNvSpPr/>
          <p:nvPr/>
        </p:nvSpPr>
        <p:spPr>
          <a:xfrm>
            <a:off x="7252334" y="5822842"/>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err="1">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err="1">
                <a:ln>
                  <a:noFill/>
                </a:ln>
                <a:solidFill>
                  <a:srgbClr val="FFFFFF"/>
                </a:solidFill>
                <a:effectLst/>
                <a:uLnTx/>
                <a:uFillTx/>
                <a:latin typeface="Frutiger LT Com 55 Roman"/>
                <a:ea typeface="+mn-ea"/>
                <a:cs typeface="+mn-cs"/>
              </a:rPr>
              <a:t>n</a:t>
            </a:r>
            <a:endParaRPr kumimoji="0" lang="de-DE" sz="1260" b="0" i="0" u="none" strike="noStrike" kern="0" cap="none" spc="0" normalizeH="0" baseline="-25000" noProof="0" dirty="0">
              <a:ln>
                <a:noFill/>
              </a:ln>
              <a:solidFill>
                <a:srgbClr val="FFFFFF"/>
              </a:solidFill>
              <a:effectLst/>
              <a:uLnTx/>
              <a:uFillTx/>
              <a:latin typeface="Frutiger LT Com 55 Roman"/>
              <a:ea typeface="+mn-ea"/>
              <a:cs typeface="+mn-cs"/>
            </a:endParaRPr>
          </a:p>
        </p:txBody>
      </p:sp>
      <p:sp>
        <p:nvSpPr>
          <p:cNvPr id="10" name="Abgerundetes Rechteck 9"/>
          <p:cNvSpPr/>
          <p:nvPr/>
        </p:nvSpPr>
        <p:spPr>
          <a:xfrm>
            <a:off x="8289249" y="5822842"/>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n+1</a:t>
            </a:r>
          </a:p>
        </p:txBody>
      </p:sp>
      <p:cxnSp>
        <p:nvCxnSpPr>
          <p:cNvPr id="11" name="Gerade Verbindung mit Pfeil 10"/>
          <p:cNvCxnSpPr>
            <a:stCxn id="7" idx="3"/>
            <a:endCxn id="8" idx="1"/>
          </p:cNvCxnSpPr>
          <p:nvPr/>
        </p:nvCxnSpPr>
        <p:spPr>
          <a:xfrm>
            <a:off x="5709727" y="5968711"/>
            <a:ext cx="505692"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12" name="Gerade Verbindung mit Pfeil 11"/>
          <p:cNvCxnSpPr>
            <a:stCxn id="8" idx="3"/>
            <a:endCxn id="9" idx="1"/>
          </p:cNvCxnSpPr>
          <p:nvPr/>
        </p:nvCxnSpPr>
        <p:spPr>
          <a:xfrm>
            <a:off x="6746642" y="5968711"/>
            <a:ext cx="505692"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13" name="Gerade Verbindung mit Pfeil 12"/>
          <p:cNvCxnSpPr>
            <a:stCxn id="9" idx="3"/>
            <a:endCxn id="10" idx="1"/>
          </p:cNvCxnSpPr>
          <p:nvPr/>
        </p:nvCxnSpPr>
        <p:spPr>
          <a:xfrm>
            <a:off x="7783557" y="5968711"/>
            <a:ext cx="505692" cy="0"/>
          </a:xfrm>
          <a:prstGeom prst="straightConnector1">
            <a:avLst/>
          </a:prstGeom>
          <a:noFill/>
          <a:ln w="9525" cap="flat" cmpd="sng" algn="ctr">
            <a:solidFill>
              <a:srgbClr val="000000"/>
            </a:solidFill>
            <a:prstDash val="dash"/>
            <a:headEnd type="none" w="med" len="med"/>
            <a:tailEnd type="triangle" w="med" len="med"/>
          </a:ln>
          <a:effectLst/>
        </p:spPr>
      </p:cxnSp>
      <p:sp>
        <p:nvSpPr>
          <p:cNvPr id="14" name="Abgerundetes Rechteck 13"/>
          <p:cNvSpPr/>
          <p:nvPr/>
        </p:nvSpPr>
        <p:spPr>
          <a:xfrm>
            <a:off x="4135614" y="5822842"/>
            <a:ext cx="531223" cy="291738"/>
          </a:xfrm>
          <a:prstGeom prst="roundRect">
            <a:avLst/>
          </a:prstGeom>
          <a:solidFill>
            <a:srgbClr val="4C99B2"/>
          </a:solidFill>
          <a:ln w="28575"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2</a:t>
            </a:r>
          </a:p>
        </p:txBody>
      </p:sp>
      <p:cxnSp>
        <p:nvCxnSpPr>
          <p:cNvPr id="15" name="Gerade Verbindung mit Pfeil 14"/>
          <p:cNvCxnSpPr>
            <a:stCxn id="14" idx="3"/>
            <a:endCxn id="7" idx="1"/>
          </p:cNvCxnSpPr>
          <p:nvPr/>
        </p:nvCxnSpPr>
        <p:spPr>
          <a:xfrm>
            <a:off x="4666837" y="5968711"/>
            <a:ext cx="511667" cy="0"/>
          </a:xfrm>
          <a:prstGeom prst="straightConnector1">
            <a:avLst/>
          </a:prstGeom>
          <a:noFill/>
          <a:ln w="9525" cap="flat" cmpd="sng" algn="ctr">
            <a:solidFill>
              <a:srgbClr val="000000"/>
            </a:solidFill>
            <a:prstDash val="dash"/>
            <a:headEnd type="none" w="med" len="med"/>
            <a:tailEnd type="triangle" w="med" len="med"/>
          </a:ln>
          <a:effectLst/>
        </p:spPr>
      </p:cxnSp>
      <p:sp>
        <p:nvSpPr>
          <p:cNvPr id="16" name="Abgerundetes Rechteck 15"/>
          <p:cNvSpPr/>
          <p:nvPr/>
        </p:nvSpPr>
        <p:spPr>
          <a:xfrm>
            <a:off x="3092724" y="5822842"/>
            <a:ext cx="531223" cy="291738"/>
          </a:xfrm>
          <a:prstGeom prst="roundRect">
            <a:avLst/>
          </a:prstGeom>
          <a:solidFill>
            <a:srgbClr val="4C99B2"/>
          </a:solidFill>
          <a:ln w="28575" cap="flat" cmpd="sng" algn="ctr">
            <a:solidFill>
              <a:srgbClr val="FF0000"/>
            </a:solid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1</a:t>
            </a:r>
          </a:p>
        </p:txBody>
      </p:sp>
      <p:cxnSp>
        <p:nvCxnSpPr>
          <p:cNvPr id="17" name="Gerade Verbindung mit Pfeil 16"/>
          <p:cNvCxnSpPr>
            <a:stCxn id="16" idx="3"/>
            <a:endCxn id="14" idx="1"/>
          </p:cNvCxnSpPr>
          <p:nvPr/>
        </p:nvCxnSpPr>
        <p:spPr>
          <a:xfrm>
            <a:off x="3623947" y="5968711"/>
            <a:ext cx="511667"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18" name="Gerader Verbinder 17"/>
          <p:cNvCxnSpPr>
            <a:stCxn id="16" idx="0"/>
            <a:endCxn id="19" idx="2"/>
          </p:cNvCxnSpPr>
          <p:nvPr/>
        </p:nvCxnSpPr>
        <p:spPr bwMode="auto">
          <a:xfrm flipV="1">
            <a:off x="3358336" y="3643782"/>
            <a:ext cx="1798526" cy="2179060"/>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hteck 18"/>
          <p:cNvSpPr/>
          <p:nvPr/>
        </p:nvSpPr>
        <p:spPr bwMode="auto">
          <a:xfrm>
            <a:off x="5012862" y="3499782"/>
            <a:ext cx="288000" cy="144000"/>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20" name="Gerader Verbinder 19"/>
          <p:cNvCxnSpPr>
            <a:stCxn id="7" idx="0"/>
            <a:endCxn id="19" idx="2"/>
          </p:cNvCxnSpPr>
          <p:nvPr/>
        </p:nvCxnSpPr>
        <p:spPr bwMode="auto">
          <a:xfrm flipH="1" flipV="1">
            <a:off x="5156862" y="3643782"/>
            <a:ext cx="287254" cy="2179060"/>
          </a:xfrm>
          <a:prstGeom prst="lin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hteck 20"/>
          <p:cNvSpPr/>
          <p:nvPr/>
        </p:nvSpPr>
        <p:spPr bwMode="auto">
          <a:xfrm>
            <a:off x="5292080" y="2792730"/>
            <a:ext cx="648072" cy="360000"/>
          </a:xfrm>
          <a:prstGeom prst="rect">
            <a:avLst/>
          </a:prstGeom>
          <a:solidFill>
            <a:srgbClr val="FCFCFC"/>
          </a:solidFill>
          <a:ln w="9525" algn="ctr">
            <a:solidFill>
              <a:srgbClr val="FCFCFC"/>
            </a:solidFill>
            <a:miter lim="800000"/>
            <a:headEnd/>
            <a:tailEnd/>
          </a:ln>
          <a:effectLst/>
          <a:extLst/>
        </p:spPr>
        <p:txBody>
          <a:bodyPr wrap="square" lIns="72000" tIns="54000" rIns="72000" bIns="54000" rtlCol="0" anchor="ctr">
            <a:spAutoFit/>
          </a:bodyPr>
          <a:lstStyle/>
          <a:p>
            <a:pPr marL="215900" indent="-215900" algn="ctr" fontAlgn="base">
              <a:spcBef>
                <a:spcPct val="0"/>
              </a:spcBef>
              <a:spcAft>
                <a:spcPts val="563"/>
              </a:spcAft>
              <a:buClr>
                <a:srgbClr val="FF0000"/>
              </a:buClr>
              <a:buFont typeface="Wingdings" pitchFamily="2" charset="2"/>
              <a:buNone/>
            </a:pPr>
            <a:endParaRPr lang="de-DE" sz="1400" dirty="0">
              <a:solidFill>
                <a:srgbClr val="000000"/>
              </a:solidFill>
              <a:latin typeface="Frutiger LT Com 55 Roman" pitchFamily="34" charset="0"/>
            </a:endParaRPr>
          </a:p>
        </p:txBody>
      </p:sp>
      <p:graphicFrame>
        <p:nvGraphicFramePr>
          <p:cNvPr id="23" name="Objekt 22"/>
          <p:cNvGraphicFramePr>
            <a:graphicFrameLocks noChangeAspect="1"/>
          </p:cNvGraphicFramePr>
          <p:nvPr>
            <p:extLst>
              <p:ext uri="{D42A27DB-BD31-4B8C-83A1-F6EECF244321}">
                <p14:modId xmlns:p14="http://schemas.microsoft.com/office/powerpoint/2010/main" val="167521116"/>
              </p:ext>
            </p:extLst>
          </p:nvPr>
        </p:nvGraphicFramePr>
        <p:xfrm>
          <a:off x="466725" y="2559948"/>
          <a:ext cx="2048438" cy="1011834"/>
        </p:xfrm>
        <a:graphic>
          <a:graphicData uri="http://schemas.openxmlformats.org/presentationml/2006/ole">
            <mc:AlternateContent xmlns:mc="http://schemas.openxmlformats.org/markup-compatibility/2006">
              <mc:Choice xmlns:v="urn:schemas-microsoft-com:vml" Requires="v">
                <p:oleObj spid="_x0000_s1029" name="Formel" r:id="rId7" imgW="1790640" imgH="888840" progId="Equation.3">
                  <p:embed/>
                </p:oleObj>
              </mc:Choice>
              <mc:Fallback>
                <p:oleObj name="Formel" r:id="rId7" imgW="1790640" imgH="888840" progId="Equation.3">
                  <p:embed/>
                  <p:pic>
                    <p:nvPicPr>
                      <p:cNvPr id="0" name=""/>
                      <p:cNvPicPr>
                        <a:picLocks noChangeAspect="1" noChangeArrowheads="1"/>
                      </p:cNvPicPr>
                      <p:nvPr/>
                    </p:nvPicPr>
                    <p:blipFill>
                      <a:blip r:embed="rId8"/>
                      <a:srcRect/>
                      <a:stretch>
                        <a:fillRect/>
                      </a:stretch>
                    </p:blipFill>
                    <p:spPr bwMode="auto">
                      <a:xfrm>
                        <a:off x="466725" y="2559948"/>
                        <a:ext cx="2048438" cy="1011834"/>
                      </a:xfrm>
                      <a:prstGeom prst="rect">
                        <a:avLst/>
                      </a:prstGeom>
                      <a:noFill/>
                      <a:ln w="19050">
                        <a:solidFill>
                          <a:schemeClr val="tx1">
                            <a:lumMod val="50000"/>
                            <a:lumOff val="50000"/>
                          </a:schemeClr>
                        </a:solidFill>
                      </a:ln>
                    </p:spPr>
                  </p:pic>
                </p:oleObj>
              </mc:Fallback>
            </mc:AlternateContent>
          </a:graphicData>
        </a:graphic>
      </p:graphicFrame>
      <p:sp>
        <p:nvSpPr>
          <p:cNvPr id="24" name="Nach oben gebogener Pfeil 23"/>
          <p:cNvSpPr/>
          <p:nvPr/>
        </p:nvSpPr>
        <p:spPr bwMode="auto">
          <a:xfrm rot="5400000">
            <a:off x="1471163" y="3976950"/>
            <a:ext cx="684000" cy="1404000"/>
          </a:xfrm>
          <a:prstGeom prst="bentUpArrow">
            <a:avLst>
              <a:gd name="adj1" fmla="val 41463"/>
              <a:gd name="adj2" fmla="val 35988"/>
              <a:gd name="adj3" fmla="val 47720"/>
            </a:avLst>
          </a:prstGeom>
          <a:solidFill>
            <a:srgbClr val="4C99B2"/>
          </a:solidFill>
          <a:ln w="9525" algn="ctr">
            <a:solidFill>
              <a:schemeClr val="bg1"/>
            </a:solidFill>
            <a:miter lim="800000"/>
            <a:headEnd/>
            <a:tailEnd/>
          </a:ln>
          <a:effectLst/>
          <a:extLst/>
        </p:spPr>
        <p:txBody>
          <a:bodyPr wrap="square" lIns="72000" tIns="54000" rIns="72000" bIns="54000" rtlCol="0" anchor="ctr">
            <a:spAutoFit/>
          </a:bodyPr>
          <a:lstStyle/>
          <a:p>
            <a:pPr marL="215900" indent="-215900" algn="ctr">
              <a:spcAft>
                <a:spcPts val="563"/>
              </a:spcAft>
              <a:buClr>
                <a:schemeClr val="tx2"/>
              </a:buClr>
            </a:pPr>
            <a:endParaRPr lang="de-DE" sz="1400" dirty="0"/>
          </a:p>
        </p:txBody>
      </p:sp>
      <p:sp>
        <p:nvSpPr>
          <p:cNvPr id="25" name="Textfeld 24"/>
          <p:cNvSpPr txBox="1"/>
          <p:nvPr/>
        </p:nvSpPr>
        <p:spPr>
          <a:xfrm>
            <a:off x="447463" y="3689352"/>
            <a:ext cx="2285449" cy="523220"/>
          </a:xfrm>
          <a:prstGeom prst="rect">
            <a:avLst/>
          </a:prstGeom>
          <a:noFill/>
        </p:spPr>
        <p:txBody>
          <a:bodyPr wrap="square" rtlCol="0">
            <a:spAutoFit/>
          </a:bodyPr>
          <a:lstStyle/>
          <a:p>
            <a:pPr marL="144000" indent="-144000">
              <a:buClr>
                <a:srgbClr val="000066"/>
              </a:buClr>
              <a:buFont typeface="Arial" panose="020B0604020202020204" pitchFamily="34" charset="0"/>
              <a:buChar char="•"/>
            </a:pPr>
            <a:r>
              <a:rPr lang="en-US" sz="1400" dirty="0"/>
              <a:t>Based on cross correlation </a:t>
            </a:r>
          </a:p>
          <a:p>
            <a:pPr marL="144000" indent="-144000">
              <a:buClr>
                <a:srgbClr val="000066"/>
              </a:buClr>
              <a:buFont typeface="Arial" panose="020B0604020202020204" pitchFamily="34" charset="0"/>
              <a:buChar char="•"/>
            </a:pPr>
            <a:r>
              <a:rPr lang="en-US" sz="1400" dirty="0"/>
              <a:t>Standardized </a:t>
            </a:r>
            <a:r>
              <a:rPr lang="en-US" sz="1400" dirty="0">
                <a:sym typeface="Wingdings" panose="05000000000000000000" pitchFamily="2" charset="2"/>
              </a:rPr>
              <a:t> [-1;1]</a:t>
            </a:r>
            <a:endParaRPr lang="en-US" sz="1400" dirty="0"/>
          </a:p>
        </p:txBody>
      </p:sp>
    </p:spTree>
    <p:extLst>
      <p:ext uri="{BB962C8B-B14F-4D97-AF65-F5344CB8AC3E}">
        <p14:creationId xmlns:p14="http://schemas.microsoft.com/office/powerpoint/2010/main" val="3497258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II. Process control </a:t>
            </a:r>
          </a:p>
        </p:txBody>
      </p:sp>
      <p:sp>
        <p:nvSpPr>
          <p:cNvPr id="3" name="Inhaltsplatzhalter 2"/>
          <p:cNvSpPr>
            <a:spLocks noGrp="1"/>
          </p:cNvSpPr>
          <p:nvPr>
            <p:ph idx="1"/>
          </p:nvPr>
        </p:nvSpPr>
        <p:spPr/>
        <p:txBody>
          <a:bodyPr/>
          <a:lstStyle/>
          <a:p>
            <a:r>
              <a:rPr lang="en-US" noProof="0" dirty="0"/>
              <a:t>Individual processes can be improved by a simultaneous interaction of “Measuring and Acting”</a:t>
            </a:r>
          </a:p>
        </p:txBody>
      </p:sp>
      <p:sp>
        <p:nvSpPr>
          <p:cNvPr id="4" name="Abgerundetes Rechteck 3"/>
          <p:cNvSpPr/>
          <p:nvPr/>
        </p:nvSpPr>
        <p:spPr>
          <a:xfrm>
            <a:off x="1416348" y="3608472"/>
            <a:ext cx="1008112" cy="854969"/>
          </a:xfrm>
          <a:prstGeom prst="roundRect">
            <a:avLst>
              <a:gd name="adj" fmla="val 21884"/>
            </a:avLst>
          </a:prstGeom>
          <a:solidFill>
            <a:srgbClr val="EEEFEF"/>
          </a:solidFill>
          <a:ln w="28575" cap="flat" cmpd="sng" algn="ctr">
            <a:solidFill>
              <a:srgbClr val="4C99B2"/>
            </a:solidFill>
            <a:prstDash val="solid"/>
            <a:miter lim="800000"/>
          </a:ln>
          <a:effectLst/>
        </p:spPr>
        <p:txBody>
          <a:bodyPr rot="0" spcFirstLastPara="0" vertOverflow="overflow" horzOverflow="overflow" vert="horz" wrap="square" lIns="72585" tIns="36292" rIns="72585" bIns="3629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endParaRPr>
          </a:p>
        </p:txBody>
      </p:sp>
      <p:sp>
        <p:nvSpPr>
          <p:cNvPr id="5" name="Rechteck 4"/>
          <p:cNvSpPr/>
          <p:nvPr/>
        </p:nvSpPr>
        <p:spPr>
          <a:xfrm>
            <a:off x="6825370" y="3780763"/>
            <a:ext cx="232074" cy="217262"/>
          </a:xfrm>
          <a:prstGeom prst="rect">
            <a:avLst/>
          </a:prstGeom>
          <a:solidFill>
            <a:srgbClr val="EB6A0A">
              <a:lumMod val="20000"/>
              <a:lumOff val="80000"/>
            </a:srgbClr>
          </a:solidFill>
          <a:ln w="635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sp>
        <p:nvSpPr>
          <p:cNvPr id="6" name="Rechteck 5"/>
          <p:cNvSpPr/>
          <p:nvPr/>
        </p:nvSpPr>
        <p:spPr>
          <a:xfrm>
            <a:off x="1646216" y="3780763"/>
            <a:ext cx="232074" cy="217262"/>
          </a:xfrm>
          <a:prstGeom prst="rect">
            <a:avLst/>
          </a:prstGeom>
          <a:solidFill>
            <a:srgbClr val="FFC000">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sp>
        <p:nvSpPr>
          <p:cNvPr id="7" name="Rechteck 6"/>
          <p:cNvSpPr/>
          <p:nvPr/>
        </p:nvSpPr>
        <p:spPr>
          <a:xfrm>
            <a:off x="3051810" y="3780763"/>
            <a:ext cx="232074" cy="217262"/>
          </a:xfrm>
          <a:prstGeom prst="rect">
            <a:avLst/>
          </a:prstGeom>
          <a:solidFill>
            <a:srgbClr val="EB6A0A">
              <a:lumMod val="20000"/>
              <a:lumOff val="80000"/>
            </a:srgbClr>
          </a:solidFill>
          <a:ln w="5041"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sp>
        <p:nvSpPr>
          <p:cNvPr id="8" name="Rechteck 7"/>
          <p:cNvSpPr/>
          <p:nvPr/>
        </p:nvSpPr>
        <p:spPr>
          <a:xfrm>
            <a:off x="4309664" y="3780763"/>
            <a:ext cx="232074" cy="217262"/>
          </a:xfrm>
          <a:prstGeom prst="rect">
            <a:avLst/>
          </a:prstGeom>
          <a:solidFill>
            <a:srgbClr val="EB6A0A">
              <a:lumMod val="20000"/>
              <a:lumOff val="80000"/>
            </a:srgbClr>
          </a:solidFill>
          <a:ln w="756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sp>
        <p:nvSpPr>
          <p:cNvPr id="9" name="Rechteck 8"/>
          <p:cNvSpPr/>
          <p:nvPr/>
        </p:nvSpPr>
        <p:spPr>
          <a:xfrm>
            <a:off x="5567517" y="3780763"/>
            <a:ext cx="232074" cy="217262"/>
          </a:xfrm>
          <a:prstGeom prst="rect">
            <a:avLst/>
          </a:prstGeom>
          <a:solidFill>
            <a:srgbClr val="EB6A0A">
              <a:lumMod val="20000"/>
              <a:lumOff val="80000"/>
            </a:srgbClr>
          </a:solidFill>
          <a:ln w="7560"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cxnSp>
        <p:nvCxnSpPr>
          <p:cNvPr id="10" name="Gerade Verbindung mit Pfeil 9"/>
          <p:cNvCxnSpPr>
            <a:stCxn id="7" idx="3"/>
            <a:endCxn id="8" idx="1"/>
          </p:cNvCxnSpPr>
          <p:nvPr/>
        </p:nvCxnSpPr>
        <p:spPr>
          <a:xfrm>
            <a:off x="3283882" y="3889394"/>
            <a:ext cx="1025779" cy="0"/>
          </a:xfrm>
          <a:prstGeom prst="straightConnector1">
            <a:avLst/>
          </a:prstGeom>
          <a:noFill/>
          <a:ln w="7560" cap="flat" cmpd="sng" algn="ctr">
            <a:solidFill>
              <a:sysClr val="windowText" lastClr="000000"/>
            </a:solidFill>
            <a:prstDash val="dash"/>
            <a:miter lim="800000"/>
            <a:headEnd type="none" w="med" len="med"/>
            <a:tailEnd type="none" w="sm" len="sm"/>
          </a:ln>
          <a:effectLst/>
        </p:spPr>
      </p:cxnSp>
      <p:cxnSp>
        <p:nvCxnSpPr>
          <p:cNvPr id="11" name="Gerade Verbindung mit Pfeil 10"/>
          <p:cNvCxnSpPr>
            <a:stCxn id="8" idx="3"/>
            <a:endCxn id="9" idx="1"/>
          </p:cNvCxnSpPr>
          <p:nvPr/>
        </p:nvCxnSpPr>
        <p:spPr>
          <a:xfrm>
            <a:off x="4541735" y="3889394"/>
            <a:ext cx="1025779" cy="0"/>
          </a:xfrm>
          <a:prstGeom prst="straightConnector1">
            <a:avLst/>
          </a:prstGeom>
          <a:noFill/>
          <a:ln w="7560" cap="flat" cmpd="sng" algn="ctr">
            <a:solidFill>
              <a:sysClr val="windowText" lastClr="000000"/>
            </a:solidFill>
            <a:prstDash val="dash"/>
            <a:miter lim="800000"/>
            <a:headEnd type="none" w="med" len="med"/>
            <a:tailEnd type="none" w="sm" len="sm"/>
          </a:ln>
          <a:effectLst/>
        </p:spPr>
      </p:cxnSp>
      <p:cxnSp>
        <p:nvCxnSpPr>
          <p:cNvPr id="12" name="Gerade Verbindung mit Pfeil 11"/>
          <p:cNvCxnSpPr>
            <a:stCxn id="9" idx="3"/>
            <a:endCxn id="5" idx="1"/>
          </p:cNvCxnSpPr>
          <p:nvPr/>
        </p:nvCxnSpPr>
        <p:spPr>
          <a:xfrm>
            <a:off x="5799591" y="3889395"/>
            <a:ext cx="1025779" cy="0"/>
          </a:xfrm>
          <a:prstGeom prst="straightConnector1">
            <a:avLst/>
          </a:prstGeom>
          <a:noFill/>
          <a:ln w="7560" cap="flat" cmpd="sng" algn="ctr">
            <a:solidFill>
              <a:sysClr val="windowText" lastClr="000000"/>
            </a:solidFill>
            <a:prstDash val="dash"/>
            <a:miter lim="800000"/>
            <a:headEnd type="none" w="med" len="med"/>
            <a:tailEnd type="none" w="sm" len="sm"/>
          </a:ln>
          <a:effectLst/>
        </p:spPr>
      </p:cxnSp>
      <p:cxnSp>
        <p:nvCxnSpPr>
          <p:cNvPr id="13" name="Gerade Verbindung mit Pfeil 12"/>
          <p:cNvCxnSpPr>
            <a:stCxn id="16" idx="3"/>
            <a:endCxn id="7" idx="1"/>
          </p:cNvCxnSpPr>
          <p:nvPr/>
        </p:nvCxnSpPr>
        <p:spPr>
          <a:xfrm>
            <a:off x="2305186" y="3889394"/>
            <a:ext cx="746624" cy="0"/>
          </a:xfrm>
          <a:prstGeom prst="straightConnector1">
            <a:avLst/>
          </a:prstGeom>
          <a:noFill/>
          <a:ln w="7560" cap="flat" cmpd="sng" algn="ctr">
            <a:solidFill>
              <a:sysClr val="windowText" lastClr="000000"/>
            </a:solidFill>
            <a:prstDash val="dash"/>
            <a:miter lim="800000"/>
            <a:headEnd type="none" w="med" len="med"/>
            <a:tailEnd type="none" w="sm" len="sm"/>
          </a:ln>
          <a:effectLst/>
        </p:spPr>
      </p:cxnSp>
      <p:sp>
        <p:nvSpPr>
          <p:cNvPr id="14" name="Rechteck 13"/>
          <p:cNvSpPr/>
          <p:nvPr/>
        </p:nvSpPr>
        <p:spPr>
          <a:xfrm>
            <a:off x="7735109" y="3780763"/>
            <a:ext cx="232074" cy="217262"/>
          </a:xfrm>
          <a:prstGeom prst="rect">
            <a:avLst/>
          </a:prstGeom>
          <a:solidFill>
            <a:srgbClr val="70AD47">
              <a:lumMod val="40000"/>
              <a:lumOff val="6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cxnSp>
        <p:nvCxnSpPr>
          <p:cNvPr id="15" name="Gerade Verbindung mit Pfeil 14"/>
          <p:cNvCxnSpPr>
            <a:stCxn id="5" idx="3"/>
            <a:endCxn id="14" idx="1"/>
          </p:cNvCxnSpPr>
          <p:nvPr/>
        </p:nvCxnSpPr>
        <p:spPr>
          <a:xfrm>
            <a:off x="7057444" y="3889395"/>
            <a:ext cx="677665" cy="0"/>
          </a:xfrm>
          <a:prstGeom prst="straightConnector1">
            <a:avLst/>
          </a:prstGeom>
          <a:noFill/>
          <a:ln w="7560" cap="flat" cmpd="sng" algn="ctr">
            <a:solidFill>
              <a:sysClr val="windowText" lastClr="000000"/>
            </a:solidFill>
            <a:prstDash val="dash"/>
            <a:miter lim="800000"/>
            <a:headEnd type="none" w="med" len="med"/>
            <a:tailEnd type="none" w="sm" len="sm"/>
          </a:ln>
          <a:effectLst/>
        </p:spPr>
      </p:cxnSp>
      <p:sp>
        <p:nvSpPr>
          <p:cNvPr id="16" name="Rechteck 15"/>
          <p:cNvSpPr/>
          <p:nvPr/>
        </p:nvSpPr>
        <p:spPr>
          <a:xfrm>
            <a:off x="2073112" y="3780763"/>
            <a:ext cx="232074" cy="217262"/>
          </a:xfrm>
          <a:prstGeom prst="rect">
            <a:avLst/>
          </a:prstGeom>
          <a:solidFill>
            <a:srgbClr val="C5E0B4"/>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grpSp>
        <p:nvGrpSpPr>
          <p:cNvPr id="17" name="Gruppieren 16"/>
          <p:cNvGrpSpPr/>
          <p:nvPr/>
        </p:nvGrpSpPr>
        <p:grpSpPr>
          <a:xfrm>
            <a:off x="1619672" y="4073712"/>
            <a:ext cx="265228" cy="248298"/>
            <a:chOff x="1662869" y="4925919"/>
            <a:chExt cx="233887" cy="218958"/>
          </a:xfrm>
        </p:grpSpPr>
        <p:sp>
          <p:nvSpPr>
            <p:cNvPr id="18" name="Rechteck 17"/>
            <p:cNvSpPr/>
            <p:nvPr/>
          </p:nvSpPr>
          <p:spPr>
            <a:xfrm>
              <a:off x="1662869" y="4925919"/>
              <a:ext cx="233887" cy="218958"/>
            </a:xfrm>
            <a:prstGeom prst="rect">
              <a:avLst/>
            </a:prstGeom>
            <a:solidFill>
              <a:srgbClr val="E7E6E6"/>
            </a:solidFill>
            <a:ln w="2880" cap="flat" cmpd="sng" algn="ctr">
              <a:solidFill>
                <a:sysClr val="windowText" lastClr="000000"/>
              </a:solidFill>
              <a:prstDash val="dash"/>
              <a:miter lim="800000"/>
            </a:ln>
            <a:effectLst/>
          </p:spPr>
          <p:txBody>
            <a:bodyPr rot="0" spcFirstLastPara="0" vertOverflow="overflow" horzOverflow="overflow" vert="horz" wrap="square" lIns="82954" tIns="41477" rIns="82954" bIns="41477"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40" b="0" i="0" u="none" strike="noStrike" kern="0" cap="none" spc="0" normalizeH="0" baseline="0" noProof="0" dirty="0">
                <a:ln>
                  <a:noFill/>
                </a:ln>
                <a:solidFill>
                  <a:prstClr val="black"/>
                </a:solidFill>
                <a:effectLst/>
                <a:uLnTx/>
                <a:uFillTx/>
              </a:endParaRPr>
            </a:p>
          </p:txBody>
        </p:sp>
        <p:grpSp>
          <p:nvGrpSpPr>
            <p:cNvPr id="19" name="Gruppieren 18"/>
            <p:cNvGrpSpPr>
              <a:grpSpLocks noChangeAspect="1"/>
            </p:cNvGrpSpPr>
            <p:nvPr/>
          </p:nvGrpSpPr>
          <p:grpSpPr>
            <a:xfrm>
              <a:off x="1691790" y="4947376"/>
              <a:ext cx="176043" cy="176043"/>
              <a:chOff x="2371240" y="3029916"/>
              <a:chExt cx="2520000" cy="2520000"/>
            </a:xfrm>
          </p:grpSpPr>
          <p:cxnSp>
            <p:nvCxnSpPr>
              <p:cNvPr id="20" name="Gerade Verbindung mit Pfeil 19"/>
              <p:cNvCxnSpPr/>
              <p:nvPr/>
            </p:nvCxnSpPr>
            <p:spPr>
              <a:xfrm flipH="1" flipV="1">
                <a:off x="2371240" y="3029916"/>
                <a:ext cx="0" cy="2520000"/>
              </a:xfrm>
              <a:prstGeom prst="straightConnector1">
                <a:avLst/>
              </a:prstGeom>
              <a:noFill/>
              <a:ln w="2777" cap="flat" cmpd="sng" algn="ctr">
                <a:solidFill>
                  <a:sysClr val="windowText" lastClr="000000"/>
                </a:solidFill>
                <a:prstDash val="solid"/>
                <a:miter lim="800000"/>
                <a:tailEnd type="none" w="lg" len="med"/>
              </a:ln>
              <a:effectLst/>
            </p:spPr>
          </p:cxnSp>
          <p:cxnSp>
            <p:nvCxnSpPr>
              <p:cNvPr id="21" name="Gerade Verbindung mit Pfeil 20"/>
              <p:cNvCxnSpPr/>
              <p:nvPr/>
            </p:nvCxnSpPr>
            <p:spPr>
              <a:xfrm flipH="1" flipV="1">
                <a:off x="2371240" y="5549916"/>
                <a:ext cx="2520000" cy="0"/>
              </a:xfrm>
              <a:prstGeom prst="straightConnector1">
                <a:avLst/>
              </a:prstGeom>
              <a:noFill/>
              <a:ln w="2777" cap="flat" cmpd="sng" algn="ctr">
                <a:solidFill>
                  <a:sysClr val="windowText" lastClr="000000"/>
                </a:solidFill>
                <a:prstDash val="solid"/>
                <a:miter lim="800000"/>
                <a:headEnd type="none" w="lg" len="med"/>
                <a:tailEnd type="none" w="lg" len="med"/>
              </a:ln>
              <a:effectLst/>
            </p:spPr>
          </p:cxnSp>
          <p:cxnSp>
            <p:nvCxnSpPr>
              <p:cNvPr id="22" name="Gerader Verbinder 21"/>
              <p:cNvCxnSpPr/>
              <p:nvPr/>
            </p:nvCxnSpPr>
            <p:spPr>
              <a:xfrm flipV="1">
                <a:off x="2425486" y="3804834"/>
                <a:ext cx="360000" cy="999641"/>
              </a:xfrm>
              <a:prstGeom prst="line">
                <a:avLst/>
              </a:prstGeom>
              <a:noFill/>
              <a:ln w="12700" cap="flat" cmpd="sng" algn="ctr">
                <a:solidFill>
                  <a:srgbClr val="5B9BD5"/>
                </a:solidFill>
                <a:prstDash val="solid"/>
                <a:miter lim="800000"/>
              </a:ln>
              <a:effectLst/>
            </p:spPr>
          </p:cxnSp>
          <p:cxnSp>
            <p:nvCxnSpPr>
              <p:cNvPr id="23" name="Gerader Verbinder 22"/>
              <p:cNvCxnSpPr/>
              <p:nvPr/>
            </p:nvCxnSpPr>
            <p:spPr>
              <a:xfrm flipH="1" flipV="1">
                <a:off x="2785486" y="3804834"/>
                <a:ext cx="252000" cy="1480088"/>
              </a:xfrm>
              <a:prstGeom prst="line">
                <a:avLst/>
              </a:prstGeom>
              <a:noFill/>
              <a:ln w="12700" cap="flat" cmpd="sng" algn="ctr">
                <a:solidFill>
                  <a:srgbClr val="5B9BD5"/>
                </a:solidFill>
                <a:prstDash val="solid"/>
                <a:miter lim="800000"/>
              </a:ln>
              <a:effectLst/>
            </p:spPr>
          </p:cxnSp>
          <p:cxnSp>
            <p:nvCxnSpPr>
              <p:cNvPr id="24" name="Gerader Verbinder 23"/>
              <p:cNvCxnSpPr/>
              <p:nvPr/>
            </p:nvCxnSpPr>
            <p:spPr>
              <a:xfrm flipV="1">
                <a:off x="3037486" y="4210688"/>
                <a:ext cx="360000" cy="1069533"/>
              </a:xfrm>
              <a:prstGeom prst="line">
                <a:avLst/>
              </a:prstGeom>
              <a:noFill/>
              <a:ln w="12700" cap="flat" cmpd="sng" algn="ctr">
                <a:solidFill>
                  <a:srgbClr val="5B9BD5"/>
                </a:solidFill>
                <a:prstDash val="solid"/>
                <a:miter lim="800000"/>
              </a:ln>
              <a:effectLst/>
            </p:spPr>
          </p:cxnSp>
          <p:cxnSp>
            <p:nvCxnSpPr>
              <p:cNvPr id="25" name="Gerader Verbinder 24"/>
              <p:cNvCxnSpPr/>
              <p:nvPr/>
            </p:nvCxnSpPr>
            <p:spPr>
              <a:xfrm flipH="1" flipV="1">
                <a:off x="3397486" y="4205987"/>
                <a:ext cx="360000" cy="725521"/>
              </a:xfrm>
              <a:prstGeom prst="line">
                <a:avLst/>
              </a:prstGeom>
              <a:noFill/>
              <a:ln w="12700" cap="flat" cmpd="sng" algn="ctr">
                <a:solidFill>
                  <a:srgbClr val="5B9BD5"/>
                </a:solidFill>
                <a:prstDash val="solid"/>
                <a:miter lim="800000"/>
              </a:ln>
              <a:effectLst/>
            </p:spPr>
          </p:cxnSp>
          <p:cxnSp>
            <p:nvCxnSpPr>
              <p:cNvPr id="26" name="Gerader Verbinder 25"/>
              <p:cNvCxnSpPr/>
              <p:nvPr/>
            </p:nvCxnSpPr>
            <p:spPr>
              <a:xfrm flipV="1">
                <a:off x="3757486" y="4619864"/>
                <a:ext cx="360000" cy="324000"/>
              </a:xfrm>
              <a:prstGeom prst="line">
                <a:avLst/>
              </a:prstGeom>
              <a:noFill/>
              <a:ln w="12700" cap="flat" cmpd="sng" algn="ctr">
                <a:solidFill>
                  <a:srgbClr val="5B9BD5"/>
                </a:solidFill>
                <a:prstDash val="solid"/>
                <a:miter lim="800000"/>
              </a:ln>
              <a:effectLst/>
            </p:spPr>
          </p:cxnSp>
          <p:cxnSp>
            <p:nvCxnSpPr>
              <p:cNvPr id="27" name="Gerader Verbinder 26"/>
              <p:cNvCxnSpPr/>
              <p:nvPr/>
            </p:nvCxnSpPr>
            <p:spPr>
              <a:xfrm flipV="1">
                <a:off x="4117486" y="3550331"/>
                <a:ext cx="360000" cy="1069533"/>
              </a:xfrm>
              <a:prstGeom prst="line">
                <a:avLst/>
              </a:prstGeom>
              <a:noFill/>
              <a:ln w="12700" cap="flat" cmpd="sng" algn="ctr">
                <a:solidFill>
                  <a:srgbClr val="5B9BD5"/>
                </a:solidFill>
                <a:prstDash val="solid"/>
                <a:miter lim="800000"/>
              </a:ln>
              <a:effectLst/>
            </p:spPr>
          </p:cxnSp>
          <p:cxnSp>
            <p:nvCxnSpPr>
              <p:cNvPr id="28" name="Gerader Verbinder 27"/>
              <p:cNvCxnSpPr/>
              <p:nvPr/>
            </p:nvCxnSpPr>
            <p:spPr>
              <a:xfrm flipH="1" flipV="1">
                <a:off x="4477486" y="3550331"/>
                <a:ext cx="360000" cy="725521"/>
              </a:xfrm>
              <a:prstGeom prst="line">
                <a:avLst/>
              </a:prstGeom>
              <a:noFill/>
              <a:ln w="12700" cap="flat" cmpd="sng" algn="ctr">
                <a:solidFill>
                  <a:srgbClr val="5B9BD5"/>
                </a:solidFill>
                <a:prstDash val="solid"/>
                <a:miter lim="800000"/>
              </a:ln>
              <a:effectLst/>
            </p:spPr>
          </p:cxnSp>
        </p:grpSp>
      </p:grpSp>
      <p:sp>
        <p:nvSpPr>
          <p:cNvPr id="29" name="Rechteck 28"/>
          <p:cNvSpPr/>
          <p:nvPr/>
        </p:nvSpPr>
        <p:spPr>
          <a:xfrm>
            <a:off x="1043608" y="3780763"/>
            <a:ext cx="232074" cy="217262"/>
          </a:xfrm>
          <a:prstGeom prst="rect">
            <a:avLst/>
          </a:prstGeom>
          <a:solidFill>
            <a:srgbClr val="EB6A0A">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61" b="0" i="0" u="none" strike="noStrike" kern="0" cap="none" spc="0" normalizeH="0" baseline="0" noProof="0" dirty="0" err="1">
                <a:ln>
                  <a:noFill/>
                </a:ln>
                <a:solidFill>
                  <a:prstClr val="black"/>
                </a:solidFill>
                <a:effectLst/>
                <a:uLnTx/>
                <a:uFillTx/>
              </a:rPr>
              <a:t>W</a:t>
            </a:r>
            <a:r>
              <a:rPr kumimoji="0" lang="de-DE" sz="1361" b="0" i="0" u="none" strike="noStrike" kern="0" cap="none" spc="0" normalizeH="0" baseline="-25000" noProof="0" dirty="0" err="1">
                <a:ln>
                  <a:noFill/>
                </a:ln>
                <a:solidFill>
                  <a:prstClr val="black"/>
                </a:solidFill>
                <a:effectLst/>
                <a:uLnTx/>
                <a:uFillTx/>
              </a:rPr>
              <a:t>x</a:t>
            </a:r>
            <a:endParaRPr kumimoji="0" lang="en-US" sz="1361" b="0" i="0" u="none" strike="noStrike" kern="0" cap="none" spc="0" normalizeH="0" baseline="0" noProof="0" dirty="0">
              <a:ln>
                <a:noFill/>
              </a:ln>
              <a:solidFill>
                <a:prstClr val="black"/>
              </a:solidFill>
              <a:effectLst/>
              <a:uLnTx/>
              <a:uFillTx/>
            </a:endParaRPr>
          </a:p>
        </p:txBody>
      </p:sp>
      <p:cxnSp>
        <p:nvCxnSpPr>
          <p:cNvPr id="30" name="Gerade Verbindung mit Pfeil 29"/>
          <p:cNvCxnSpPr>
            <a:stCxn id="29" idx="3"/>
            <a:endCxn id="6" idx="1"/>
          </p:cNvCxnSpPr>
          <p:nvPr/>
        </p:nvCxnSpPr>
        <p:spPr>
          <a:xfrm>
            <a:off x="1275682" y="3889394"/>
            <a:ext cx="370534" cy="0"/>
          </a:xfrm>
          <a:prstGeom prst="straightConnector1">
            <a:avLst/>
          </a:prstGeom>
          <a:noFill/>
          <a:ln w="7560" cap="flat" cmpd="sng" algn="ctr">
            <a:solidFill>
              <a:sysClr val="windowText" lastClr="000000"/>
            </a:solidFill>
            <a:prstDash val="solid"/>
            <a:miter lim="800000"/>
            <a:headEnd type="none" w="med" len="med"/>
            <a:tailEnd type="triangle" w="med" len="med"/>
          </a:ln>
          <a:effectLst/>
        </p:spPr>
      </p:cxnSp>
      <p:sp>
        <p:nvSpPr>
          <p:cNvPr id="31" name="Abgerundetes Rechteck 30"/>
          <p:cNvSpPr/>
          <p:nvPr/>
        </p:nvSpPr>
        <p:spPr>
          <a:xfrm>
            <a:off x="1640121" y="31810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1</a:t>
            </a:r>
          </a:p>
        </p:txBody>
      </p:sp>
      <p:sp>
        <p:nvSpPr>
          <p:cNvPr id="32" name="Abgerundetes Rechteck 31"/>
          <p:cNvSpPr/>
          <p:nvPr/>
        </p:nvSpPr>
        <p:spPr>
          <a:xfrm>
            <a:off x="6675793" y="31810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25200" tIns="32004" rIns="25200"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n</a:t>
            </a:r>
          </a:p>
        </p:txBody>
      </p:sp>
      <p:sp>
        <p:nvSpPr>
          <p:cNvPr id="33" name="Abgerundetes Rechteck 32"/>
          <p:cNvSpPr/>
          <p:nvPr/>
        </p:nvSpPr>
        <p:spPr>
          <a:xfrm>
            <a:off x="2899039" y="31810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2</a:t>
            </a:r>
          </a:p>
        </p:txBody>
      </p:sp>
      <p:sp>
        <p:nvSpPr>
          <p:cNvPr id="34" name="Abgerundetes Rechteck 33"/>
          <p:cNvSpPr/>
          <p:nvPr/>
        </p:nvSpPr>
        <p:spPr>
          <a:xfrm>
            <a:off x="4157957" y="31810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3</a:t>
            </a:r>
          </a:p>
        </p:txBody>
      </p:sp>
      <p:sp>
        <p:nvSpPr>
          <p:cNvPr id="35" name="Abgerundetes Rechteck 34"/>
          <p:cNvSpPr/>
          <p:nvPr/>
        </p:nvSpPr>
        <p:spPr>
          <a:xfrm>
            <a:off x="5416875" y="31810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a:t>
            </a:r>
          </a:p>
        </p:txBody>
      </p:sp>
      <p:cxnSp>
        <p:nvCxnSpPr>
          <p:cNvPr id="36" name="Gerade Verbindung mit Pfeil 35"/>
          <p:cNvCxnSpPr>
            <a:stCxn id="31" idx="3"/>
            <a:endCxn id="33" idx="1"/>
          </p:cNvCxnSpPr>
          <p:nvPr/>
        </p:nvCxnSpPr>
        <p:spPr>
          <a:xfrm>
            <a:off x="2171344" y="33269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37" name="Gerade Verbindung mit Pfeil 36"/>
          <p:cNvCxnSpPr>
            <a:stCxn id="33" idx="3"/>
            <a:endCxn id="34" idx="1"/>
          </p:cNvCxnSpPr>
          <p:nvPr/>
        </p:nvCxnSpPr>
        <p:spPr>
          <a:xfrm>
            <a:off x="3430262" y="33269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38" name="Gerade Verbindung mit Pfeil 37"/>
          <p:cNvCxnSpPr>
            <a:stCxn id="34" idx="3"/>
            <a:endCxn id="35" idx="1"/>
          </p:cNvCxnSpPr>
          <p:nvPr/>
        </p:nvCxnSpPr>
        <p:spPr>
          <a:xfrm>
            <a:off x="4689180" y="33269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39" name="Gerade Verbindung mit Pfeil 38"/>
          <p:cNvCxnSpPr>
            <a:stCxn id="35" idx="3"/>
            <a:endCxn id="32" idx="1"/>
          </p:cNvCxnSpPr>
          <p:nvPr/>
        </p:nvCxnSpPr>
        <p:spPr>
          <a:xfrm>
            <a:off x="5948098" y="33269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40" name="Gewinkelte Verbindung 39"/>
          <p:cNvCxnSpPr>
            <a:stCxn id="18" idx="1"/>
          </p:cNvCxnSpPr>
          <p:nvPr/>
        </p:nvCxnSpPr>
        <p:spPr bwMode="auto">
          <a:xfrm rot="10800000">
            <a:off x="1526274" y="3889397"/>
            <a:ext cx="93398" cy="308465"/>
          </a:xfrm>
          <a:prstGeom prst="bentConnector2">
            <a:avLst/>
          </a:prstGeom>
          <a:noFill/>
          <a:ln w="7560" cap="flat" cmpd="sng" algn="ctr">
            <a:solidFill>
              <a:sysClr val="windowText" lastClr="000000"/>
            </a:solidFill>
            <a:prstDash val="solid"/>
            <a:miter lim="800000"/>
            <a:headEnd type="none" w="med" len="med"/>
            <a:tailEnd type="triangle" w="med" len="med"/>
          </a:ln>
          <a:effectLst/>
          <a:extLst/>
        </p:spPr>
      </p:cxnSp>
      <p:cxnSp>
        <p:nvCxnSpPr>
          <p:cNvPr id="41" name="Gerade Verbindung mit Pfeil 40"/>
          <p:cNvCxnSpPr>
            <a:stCxn id="6" idx="3"/>
            <a:endCxn id="16" idx="1"/>
          </p:cNvCxnSpPr>
          <p:nvPr/>
        </p:nvCxnSpPr>
        <p:spPr>
          <a:xfrm>
            <a:off x="1878290" y="3889394"/>
            <a:ext cx="194822" cy="0"/>
          </a:xfrm>
          <a:prstGeom prst="straightConnector1">
            <a:avLst/>
          </a:prstGeom>
          <a:noFill/>
          <a:ln w="7560" cap="flat" cmpd="sng" algn="ctr">
            <a:solidFill>
              <a:sysClr val="windowText" lastClr="000000"/>
            </a:solidFill>
            <a:prstDash val="solid"/>
            <a:miter lim="800000"/>
            <a:headEnd type="none" w="med" len="med"/>
            <a:tailEnd type="triangle" w="med" len="med"/>
          </a:ln>
          <a:effectLst/>
        </p:spPr>
      </p:cxnSp>
      <p:cxnSp>
        <p:nvCxnSpPr>
          <p:cNvPr id="42" name="Gewinkelte Verbindung 41"/>
          <p:cNvCxnSpPr>
            <a:endCxn id="18" idx="3"/>
          </p:cNvCxnSpPr>
          <p:nvPr/>
        </p:nvCxnSpPr>
        <p:spPr bwMode="auto">
          <a:xfrm rot="5400000">
            <a:off x="1778073" y="3996221"/>
            <a:ext cx="308467" cy="94812"/>
          </a:xfrm>
          <a:prstGeom prst="bentConnector2">
            <a:avLst/>
          </a:prstGeom>
          <a:noFill/>
          <a:ln w="7560" cap="flat" cmpd="sng" algn="ctr">
            <a:solidFill>
              <a:sysClr val="windowText" lastClr="000000"/>
            </a:solidFill>
            <a:prstDash val="solid"/>
            <a:miter lim="800000"/>
            <a:headEnd type="none" w="med" len="med"/>
            <a:tailEnd type="triangle" w="med" len="med"/>
          </a:ln>
          <a:effectLst/>
          <a:extLst/>
        </p:spPr>
      </p:cxnSp>
      <p:sp>
        <p:nvSpPr>
          <p:cNvPr id="43" name="Rectangle 100"/>
          <p:cNvSpPr>
            <a:spLocks noChangeArrowheads="1"/>
          </p:cNvSpPr>
          <p:nvPr/>
        </p:nvSpPr>
        <p:spPr bwMode="gray">
          <a:xfrm>
            <a:off x="4715716" y="4990536"/>
            <a:ext cx="3960000" cy="1332000"/>
          </a:xfrm>
          <a:prstGeom prst="rect">
            <a:avLst/>
          </a:prstGeom>
          <a:solidFill>
            <a:srgbClr val="D5D9D8"/>
          </a:solidFill>
          <a:ln w="9525" cap="flat" cmpd="sng" algn="ctr">
            <a:noFill/>
            <a:prstDash val="solid"/>
            <a:headEnd/>
            <a:tailEnd/>
          </a:ln>
          <a:effectLst/>
        </p:spPr>
        <p:txBody>
          <a:bodyPr wrap="square" lIns="72000" tIns="72000" rIns="36000" anchor="t" anchorCtr="0">
            <a:noAutofit/>
          </a:bodyPr>
          <a:lstStyle/>
          <a:p>
            <a:pPr eaLnBrk="0" hangingPunct="0">
              <a:spcAft>
                <a:spcPts val="900"/>
              </a:spcAft>
              <a:buClr>
                <a:schemeClr val="tx2">
                  <a:lumMod val="100000"/>
                </a:schemeClr>
              </a:buClr>
              <a:buSzPct val="100000"/>
            </a:pPr>
            <a:r>
              <a:rPr lang="en-US" sz="1400" b="1" dirty="0"/>
              <a:t>Disadvantages:</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Online sensor signals required</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Not every process is controllable</a:t>
            </a:r>
          </a:p>
        </p:txBody>
      </p:sp>
      <p:sp>
        <p:nvSpPr>
          <p:cNvPr id="44" name="Rectangle 100"/>
          <p:cNvSpPr>
            <a:spLocks noChangeArrowheads="1"/>
          </p:cNvSpPr>
          <p:nvPr/>
        </p:nvSpPr>
        <p:spPr bwMode="gray">
          <a:xfrm>
            <a:off x="468918" y="4990536"/>
            <a:ext cx="3960000" cy="1332000"/>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Advantages:</a:t>
            </a:r>
          </a:p>
          <a:p>
            <a:pPr marL="549182" lvl="1" indent="-285750">
              <a:buClr>
                <a:srgbClr val="00B050"/>
              </a:buClr>
              <a:buFont typeface="Wingdings 3" panose="05040102010807070707" pitchFamily="18" charset="2"/>
              <a:buChar char="Æ"/>
              <a:defRPr/>
            </a:pPr>
            <a:r>
              <a:rPr lang="en-US" sz="1400" dirty="0"/>
              <a:t>Deviations from the nominal value (set point) can be corrected immediately</a:t>
            </a:r>
          </a:p>
          <a:p>
            <a:pPr marL="549182" lvl="1" indent="-285750">
              <a:buClr>
                <a:srgbClr val="00B050"/>
              </a:buClr>
              <a:buFont typeface="Wingdings 3" panose="05040102010807070707" pitchFamily="18" charset="2"/>
              <a:buChar char="Æ"/>
              <a:defRPr/>
            </a:pPr>
            <a:r>
              <a:rPr lang="en-US" sz="1400" dirty="0">
                <a:solidFill>
                  <a:srgbClr val="000000"/>
                </a:solidFill>
                <a:cs typeface="Arial" pitchFamily="34" charset="0"/>
              </a:rPr>
              <a:t>With optimal process control no defect propagation</a:t>
            </a:r>
            <a:endParaRPr lang="en-US" sz="1400" dirty="0"/>
          </a:p>
        </p:txBody>
      </p:sp>
    </p:spTree>
    <p:extLst>
      <p:ext uri="{BB962C8B-B14F-4D97-AF65-F5344CB8AC3E}">
        <p14:creationId xmlns:p14="http://schemas.microsoft.com/office/powerpoint/2010/main" val="209684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III. Monitoring</a:t>
            </a:r>
          </a:p>
        </p:txBody>
      </p:sp>
      <p:sp>
        <p:nvSpPr>
          <p:cNvPr id="3" name="Inhaltsplatzhalter 2"/>
          <p:cNvSpPr>
            <a:spLocks noGrp="1"/>
          </p:cNvSpPr>
          <p:nvPr>
            <p:ph idx="1"/>
          </p:nvPr>
        </p:nvSpPr>
        <p:spPr/>
        <p:txBody>
          <a:bodyPr/>
          <a:lstStyle/>
          <a:p>
            <a:r>
              <a:rPr lang="en-US" noProof="0" dirty="0"/>
              <a:t>Process monitoring, process-dependent analysis</a:t>
            </a:r>
          </a:p>
        </p:txBody>
      </p:sp>
      <p:sp>
        <p:nvSpPr>
          <p:cNvPr id="4" name="Freihandform 3"/>
          <p:cNvSpPr/>
          <p:nvPr/>
        </p:nvSpPr>
        <p:spPr>
          <a:xfrm>
            <a:off x="2878961" y="2701074"/>
            <a:ext cx="1379415" cy="2518883"/>
          </a:xfrm>
          <a:custGeom>
            <a:avLst/>
            <a:gdLst>
              <a:gd name="connsiteX0" fmla="*/ 119516 w 1379415"/>
              <a:gd name="connsiteY0" fmla="*/ 0 h 3071794"/>
              <a:gd name="connsiteX1" fmla="*/ 543041 w 1379415"/>
              <a:gd name="connsiteY1" fmla="*/ 0 h 3071794"/>
              <a:gd name="connsiteX2" fmla="*/ 627602 w 1379415"/>
              <a:gd name="connsiteY2" fmla="*/ 0 h 3071794"/>
              <a:gd name="connsiteX3" fmla="*/ 644514 w 1379415"/>
              <a:gd name="connsiteY3" fmla="*/ 3414 h 3071794"/>
              <a:gd name="connsiteX4" fmla="*/ 705818 w 1379415"/>
              <a:gd name="connsiteY4" fmla="*/ 5477 h 3071794"/>
              <a:gd name="connsiteX5" fmla="*/ 961228 w 1379415"/>
              <a:gd name="connsiteY5" fmla="*/ 69695 h 3071794"/>
              <a:gd name="connsiteX6" fmla="*/ 961228 w 1379415"/>
              <a:gd name="connsiteY6" fmla="*/ 1989451 h 3071794"/>
              <a:gd name="connsiteX7" fmla="*/ 1379415 w 1379415"/>
              <a:gd name="connsiteY7" fmla="*/ 2059146 h 3071794"/>
              <a:gd name="connsiteX8" fmla="*/ 961228 w 1379415"/>
              <a:gd name="connsiteY8" fmla="*/ 2128841 h 3071794"/>
              <a:gd name="connsiteX9" fmla="*/ 961228 w 1379415"/>
              <a:gd name="connsiteY9" fmla="*/ 3002099 h 3071794"/>
              <a:gd name="connsiteX10" fmla="*/ 705818 w 1379415"/>
              <a:gd name="connsiteY10" fmla="*/ 3066317 h 3071794"/>
              <a:gd name="connsiteX11" fmla="*/ 644514 w 1379415"/>
              <a:gd name="connsiteY11" fmla="*/ 3068380 h 3071794"/>
              <a:gd name="connsiteX12" fmla="*/ 627602 w 1379415"/>
              <a:gd name="connsiteY12" fmla="*/ 3071794 h 3071794"/>
              <a:gd name="connsiteX13" fmla="*/ 543041 w 1379415"/>
              <a:gd name="connsiteY13" fmla="*/ 3071794 h 3071794"/>
              <a:gd name="connsiteX14" fmla="*/ 119516 w 1379415"/>
              <a:gd name="connsiteY14" fmla="*/ 3071794 h 3071794"/>
              <a:gd name="connsiteX15" fmla="*/ 0 w 1379415"/>
              <a:gd name="connsiteY15" fmla="*/ 2952278 h 3071794"/>
              <a:gd name="connsiteX16" fmla="*/ 0 w 1379415"/>
              <a:gd name="connsiteY16" fmla="*/ 119516 h 3071794"/>
              <a:gd name="connsiteX17" fmla="*/ 119516 w 1379415"/>
              <a:gd name="connsiteY17" fmla="*/ 0 h 307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79415" h="3071794">
                <a:moveTo>
                  <a:pt x="119516" y="0"/>
                </a:moveTo>
                <a:lnTo>
                  <a:pt x="543041" y="0"/>
                </a:lnTo>
                <a:lnTo>
                  <a:pt x="627602" y="0"/>
                </a:lnTo>
                <a:lnTo>
                  <a:pt x="644514" y="3414"/>
                </a:lnTo>
                <a:lnTo>
                  <a:pt x="705818" y="5477"/>
                </a:lnTo>
                <a:cubicBezTo>
                  <a:pt x="855912" y="16058"/>
                  <a:pt x="961228" y="40827"/>
                  <a:pt x="961228" y="69695"/>
                </a:cubicBezTo>
                <a:lnTo>
                  <a:pt x="961228" y="1989451"/>
                </a:lnTo>
                <a:cubicBezTo>
                  <a:pt x="961228" y="2027942"/>
                  <a:pt x="1148457" y="2059146"/>
                  <a:pt x="1379415" y="2059146"/>
                </a:cubicBezTo>
                <a:cubicBezTo>
                  <a:pt x="1148457" y="2059146"/>
                  <a:pt x="961228" y="2090350"/>
                  <a:pt x="961228" y="2128841"/>
                </a:cubicBezTo>
                <a:lnTo>
                  <a:pt x="961228" y="3002099"/>
                </a:lnTo>
                <a:cubicBezTo>
                  <a:pt x="961228" y="3030967"/>
                  <a:pt x="855912" y="3055737"/>
                  <a:pt x="705818" y="3066317"/>
                </a:cubicBezTo>
                <a:lnTo>
                  <a:pt x="644514" y="3068380"/>
                </a:lnTo>
                <a:lnTo>
                  <a:pt x="627602" y="3071794"/>
                </a:lnTo>
                <a:lnTo>
                  <a:pt x="543041" y="3071794"/>
                </a:lnTo>
                <a:lnTo>
                  <a:pt x="119516" y="3071794"/>
                </a:lnTo>
                <a:cubicBezTo>
                  <a:pt x="53509" y="3071794"/>
                  <a:pt x="0" y="3018285"/>
                  <a:pt x="0" y="2952278"/>
                </a:cubicBezTo>
                <a:lnTo>
                  <a:pt x="0" y="119516"/>
                </a:lnTo>
                <a:cubicBezTo>
                  <a:pt x="0" y="53509"/>
                  <a:pt x="53509" y="0"/>
                  <a:pt x="119516" y="0"/>
                </a:cubicBezTo>
                <a:close/>
              </a:path>
            </a:pathLst>
          </a:custGeom>
          <a:solidFill>
            <a:srgbClr val="EEEFEF"/>
          </a:solidFill>
          <a:ln w="28575" cap="flat" cmpd="sng" algn="ctr">
            <a:solidFill>
              <a:srgbClr val="4C99B2"/>
            </a:solidFill>
            <a:prstDash val="solid"/>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8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5" name="Rechteck 4"/>
          <p:cNvSpPr/>
          <p:nvPr/>
        </p:nvSpPr>
        <p:spPr>
          <a:xfrm>
            <a:off x="3099962" y="3555493"/>
            <a:ext cx="233887" cy="218958"/>
          </a:xfrm>
          <a:prstGeom prst="rect">
            <a:avLst/>
          </a:prstGeom>
          <a:solidFill>
            <a:srgbClr val="FEEFD6"/>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Frutiger LT Com 45 Light"/>
              </a:rPr>
              <a:t>W</a:t>
            </a:r>
            <a:r>
              <a:rPr kumimoji="0" lang="de-DE" sz="1200" b="0" i="0" u="none" strike="noStrike" kern="0" cap="none" spc="0" normalizeH="0" baseline="-25000" noProof="0" dirty="0">
                <a:ln>
                  <a:noFill/>
                </a:ln>
                <a:solidFill>
                  <a:prstClr val="black"/>
                </a:solidFill>
                <a:effectLst/>
                <a:uLnTx/>
                <a:uFillTx/>
                <a:latin typeface="Frutiger LT Com 45 Light"/>
              </a:rPr>
              <a:t>2</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6" name="Rechteck 5"/>
          <p:cNvSpPr/>
          <p:nvPr/>
        </p:nvSpPr>
        <p:spPr>
          <a:xfrm>
            <a:off x="3099962" y="4008271"/>
            <a:ext cx="233887" cy="218958"/>
          </a:xfrm>
          <a:prstGeom prst="rect">
            <a:avLst/>
          </a:prstGeom>
          <a:solidFill>
            <a:srgbClr val="FEEFD6"/>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Frutiger LT Com 45 Light"/>
              </a:rPr>
              <a:t>W</a:t>
            </a:r>
            <a:r>
              <a:rPr kumimoji="0" lang="de-DE" sz="1200" b="0" i="0" u="none" strike="noStrike" kern="0" cap="none" spc="0" normalizeH="0" baseline="-25000" noProof="0" dirty="0">
                <a:ln>
                  <a:noFill/>
                </a:ln>
                <a:solidFill>
                  <a:prstClr val="black"/>
                </a:solidFill>
                <a:effectLst/>
                <a:uLnTx/>
                <a:uFillTx/>
                <a:latin typeface="Frutiger LT Com 45 Light"/>
              </a:rPr>
              <a:t>3</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7" name="Rechteck 6"/>
          <p:cNvSpPr/>
          <p:nvPr/>
        </p:nvSpPr>
        <p:spPr>
          <a:xfrm>
            <a:off x="3099962" y="4461049"/>
            <a:ext cx="233887" cy="218958"/>
          </a:xfrm>
          <a:prstGeom prst="rect">
            <a:avLst/>
          </a:prstGeom>
          <a:solidFill>
            <a:srgbClr val="FEEFD6"/>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Frutiger LT Com 45 Light"/>
              </a:rPr>
              <a:t>W</a:t>
            </a:r>
            <a:r>
              <a:rPr kumimoji="0" lang="de-DE" sz="1200" b="0" i="0" u="none" strike="noStrike" kern="0" cap="none" spc="0" normalizeH="0" baseline="-25000" noProof="0" dirty="0">
                <a:ln>
                  <a:noFill/>
                </a:ln>
                <a:solidFill>
                  <a:prstClr val="black"/>
                </a:solidFill>
                <a:effectLst/>
                <a:uLnTx/>
                <a:uFillTx/>
                <a:latin typeface="Frutiger LT Com 45 Light"/>
              </a:rPr>
              <a:t>4</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8" name="Rechteck 7"/>
          <p:cNvSpPr/>
          <p:nvPr/>
        </p:nvSpPr>
        <p:spPr>
          <a:xfrm>
            <a:off x="3099962" y="4913826"/>
            <a:ext cx="233887" cy="218958"/>
          </a:xfrm>
          <a:prstGeom prst="rect">
            <a:avLst/>
          </a:prstGeom>
          <a:solidFill>
            <a:srgbClr val="FEEFD6"/>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a:ln>
                  <a:noFill/>
                </a:ln>
                <a:solidFill>
                  <a:prstClr val="black"/>
                </a:solidFill>
                <a:effectLst/>
                <a:uLnTx/>
                <a:uFillTx/>
                <a:latin typeface="Frutiger LT Com 45 Light"/>
              </a:rPr>
              <a:t>W</a:t>
            </a:r>
            <a:r>
              <a:rPr kumimoji="0" lang="en-US" sz="1200" b="0" i="0" u="none" strike="noStrike" kern="0" cap="none" spc="0" normalizeH="0" baseline="-25000" noProof="0" dirty="0" err="1">
                <a:ln>
                  <a:noFill/>
                </a:ln>
                <a:solidFill>
                  <a:prstClr val="black"/>
                </a:solidFill>
                <a:effectLst/>
                <a:uLnTx/>
                <a:uFillTx/>
                <a:latin typeface="Frutiger LT Com 45 Light"/>
              </a:rPr>
              <a:t>n</a:t>
            </a:r>
            <a:endParaRPr kumimoji="0" lang="en-US" sz="1200" b="0" i="0" u="none" strike="noStrike" kern="0" cap="none" spc="0" normalizeH="0" baseline="0" noProof="0" dirty="0">
              <a:ln>
                <a:noFill/>
              </a:ln>
              <a:solidFill>
                <a:prstClr val="black"/>
              </a:solidFill>
              <a:effectLst/>
              <a:uLnTx/>
              <a:uFillTx/>
              <a:latin typeface="Frutiger LT Com 45 Light"/>
            </a:endParaRPr>
          </a:p>
        </p:txBody>
      </p:sp>
      <p:graphicFrame>
        <p:nvGraphicFramePr>
          <p:cNvPr id="9" name="Diagramm 8"/>
          <p:cNvGraphicFramePr/>
          <p:nvPr>
            <p:extLst>
              <p:ext uri="{D42A27DB-BD31-4B8C-83A1-F6EECF244321}">
                <p14:modId xmlns:p14="http://schemas.microsoft.com/office/powerpoint/2010/main" val="122909895"/>
              </p:ext>
            </p:extLst>
          </p:nvPr>
        </p:nvGraphicFramePr>
        <p:xfrm>
          <a:off x="4282772" y="3500751"/>
          <a:ext cx="3005083" cy="1719205"/>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uppieren 9"/>
          <p:cNvGrpSpPr/>
          <p:nvPr/>
        </p:nvGrpSpPr>
        <p:grpSpPr>
          <a:xfrm>
            <a:off x="3466757" y="3552983"/>
            <a:ext cx="233887" cy="218958"/>
            <a:chOff x="1662869" y="4925919"/>
            <a:chExt cx="233887" cy="218958"/>
          </a:xfrm>
        </p:grpSpPr>
        <p:sp>
          <p:nvSpPr>
            <p:cNvPr id="11" name="Rechteck 10"/>
            <p:cNvSpPr/>
            <p:nvPr/>
          </p:nvSpPr>
          <p:spPr>
            <a:xfrm>
              <a:off x="1662869" y="4925919"/>
              <a:ext cx="233887" cy="218958"/>
            </a:xfrm>
            <a:prstGeom prst="rect">
              <a:avLst/>
            </a:prstGeom>
            <a:solidFill>
              <a:srgbClr val="F3F4F4"/>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12" name="Gruppieren 11"/>
            <p:cNvGrpSpPr>
              <a:grpSpLocks noChangeAspect="1"/>
            </p:cNvGrpSpPr>
            <p:nvPr/>
          </p:nvGrpSpPr>
          <p:grpSpPr>
            <a:xfrm>
              <a:off x="1691790" y="4947376"/>
              <a:ext cx="176043" cy="176043"/>
              <a:chOff x="2371240" y="3029916"/>
              <a:chExt cx="2520000" cy="2520000"/>
            </a:xfrm>
          </p:grpSpPr>
          <p:cxnSp>
            <p:nvCxnSpPr>
              <p:cNvPr id="13" name="Gerade Verbindung mit Pfeil 12"/>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14" name="Gerade Verbindung mit Pfeil 13"/>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15" name="Gerader Verbinder 14"/>
              <p:cNvCxnSpPr/>
              <p:nvPr/>
            </p:nvCxnSpPr>
            <p:spPr>
              <a:xfrm flipV="1">
                <a:off x="2425486" y="3804834"/>
                <a:ext cx="360000" cy="999641"/>
              </a:xfrm>
              <a:prstGeom prst="line">
                <a:avLst/>
              </a:prstGeom>
              <a:noFill/>
              <a:ln w="6350" cap="flat" cmpd="sng" algn="ctr">
                <a:solidFill>
                  <a:srgbClr val="FF0000"/>
                </a:solidFill>
                <a:prstDash val="solid"/>
              </a:ln>
              <a:effectLst/>
            </p:spPr>
          </p:cxnSp>
          <p:cxnSp>
            <p:nvCxnSpPr>
              <p:cNvPr id="16" name="Gerader Verbinder 15"/>
              <p:cNvCxnSpPr/>
              <p:nvPr/>
            </p:nvCxnSpPr>
            <p:spPr>
              <a:xfrm flipH="1" flipV="1">
                <a:off x="2785486" y="3804834"/>
                <a:ext cx="252000" cy="1480088"/>
              </a:xfrm>
              <a:prstGeom prst="line">
                <a:avLst/>
              </a:prstGeom>
              <a:noFill/>
              <a:ln w="6350" cap="flat" cmpd="sng" algn="ctr">
                <a:solidFill>
                  <a:srgbClr val="FF0000"/>
                </a:solidFill>
                <a:prstDash val="solid"/>
              </a:ln>
              <a:effectLst/>
            </p:spPr>
          </p:cxnSp>
        </p:grpSp>
      </p:grpSp>
      <p:grpSp>
        <p:nvGrpSpPr>
          <p:cNvPr id="17" name="Gruppieren 16"/>
          <p:cNvGrpSpPr/>
          <p:nvPr/>
        </p:nvGrpSpPr>
        <p:grpSpPr>
          <a:xfrm>
            <a:off x="3462665" y="4007266"/>
            <a:ext cx="233887" cy="218958"/>
            <a:chOff x="1662869" y="4925919"/>
            <a:chExt cx="233887" cy="218958"/>
          </a:xfrm>
        </p:grpSpPr>
        <p:sp>
          <p:nvSpPr>
            <p:cNvPr id="18" name="Rechteck 17"/>
            <p:cNvSpPr/>
            <p:nvPr/>
          </p:nvSpPr>
          <p:spPr>
            <a:xfrm>
              <a:off x="1662869" y="4925919"/>
              <a:ext cx="233887" cy="218958"/>
            </a:xfrm>
            <a:prstGeom prst="rect">
              <a:avLst/>
            </a:prstGeom>
            <a:solidFill>
              <a:srgbClr val="F3F4F4"/>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19" name="Gruppieren 18"/>
            <p:cNvGrpSpPr>
              <a:grpSpLocks noChangeAspect="1"/>
            </p:cNvGrpSpPr>
            <p:nvPr/>
          </p:nvGrpSpPr>
          <p:grpSpPr>
            <a:xfrm>
              <a:off x="1691790" y="4947376"/>
              <a:ext cx="176043" cy="176043"/>
              <a:chOff x="2371240" y="3029916"/>
              <a:chExt cx="2520000" cy="2520000"/>
            </a:xfrm>
          </p:grpSpPr>
          <p:cxnSp>
            <p:nvCxnSpPr>
              <p:cNvPr id="20" name="Gerade Verbindung mit Pfeil 19"/>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21" name="Gerade Verbindung mit Pfeil 20"/>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22" name="Gerader Verbinder 21"/>
              <p:cNvCxnSpPr/>
              <p:nvPr/>
            </p:nvCxnSpPr>
            <p:spPr>
              <a:xfrm flipV="1">
                <a:off x="2425486" y="3804834"/>
                <a:ext cx="360000" cy="999641"/>
              </a:xfrm>
              <a:prstGeom prst="line">
                <a:avLst/>
              </a:prstGeom>
              <a:noFill/>
              <a:ln w="6350" cap="flat" cmpd="sng" algn="ctr">
                <a:solidFill>
                  <a:srgbClr val="FF0000"/>
                </a:solidFill>
                <a:prstDash val="solid"/>
              </a:ln>
              <a:effectLst/>
            </p:spPr>
          </p:cxnSp>
          <p:cxnSp>
            <p:nvCxnSpPr>
              <p:cNvPr id="23" name="Gerader Verbinder 22"/>
              <p:cNvCxnSpPr/>
              <p:nvPr/>
            </p:nvCxnSpPr>
            <p:spPr>
              <a:xfrm flipH="1" flipV="1">
                <a:off x="2785486" y="3804834"/>
                <a:ext cx="252000" cy="1480088"/>
              </a:xfrm>
              <a:prstGeom prst="line">
                <a:avLst/>
              </a:prstGeom>
              <a:noFill/>
              <a:ln w="6350" cap="flat" cmpd="sng" algn="ctr">
                <a:solidFill>
                  <a:srgbClr val="FF0000"/>
                </a:solidFill>
                <a:prstDash val="solid"/>
              </a:ln>
              <a:effectLst/>
            </p:spPr>
          </p:cxnSp>
          <p:cxnSp>
            <p:nvCxnSpPr>
              <p:cNvPr id="24" name="Gerader Verbinder 23"/>
              <p:cNvCxnSpPr/>
              <p:nvPr/>
            </p:nvCxnSpPr>
            <p:spPr>
              <a:xfrm flipV="1">
                <a:off x="3037486" y="4210688"/>
                <a:ext cx="360000" cy="1069533"/>
              </a:xfrm>
              <a:prstGeom prst="line">
                <a:avLst/>
              </a:prstGeom>
              <a:noFill/>
              <a:ln w="6350" cap="flat" cmpd="sng" algn="ctr">
                <a:solidFill>
                  <a:srgbClr val="FF0000"/>
                </a:solidFill>
                <a:prstDash val="solid"/>
              </a:ln>
              <a:effectLst/>
            </p:spPr>
          </p:cxnSp>
        </p:grpSp>
      </p:grpSp>
      <p:grpSp>
        <p:nvGrpSpPr>
          <p:cNvPr id="25" name="Gruppieren 24"/>
          <p:cNvGrpSpPr/>
          <p:nvPr/>
        </p:nvGrpSpPr>
        <p:grpSpPr>
          <a:xfrm>
            <a:off x="3465183" y="4461549"/>
            <a:ext cx="233887" cy="218958"/>
            <a:chOff x="1662869" y="4925919"/>
            <a:chExt cx="233887" cy="218958"/>
          </a:xfrm>
        </p:grpSpPr>
        <p:sp>
          <p:nvSpPr>
            <p:cNvPr id="26" name="Rechteck 25"/>
            <p:cNvSpPr/>
            <p:nvPr/>
          </p:nvSpPr>
          <p:spPr>
            <a:xfrm>
              <a:off x="1662869" y="4925919"/>
              <a:ext cx="233887" cy="218958"/>
            </a:xfrm>
            <a:prstGeom prst="rect">
              <a:avLst/>
            </a:prstGeom>
            <a:solidFill>
              <a:srgbClr val="F3F4F4"/>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27" name="Gruppieren 26"/>
            <p:cNvGrpSpPr>
              <a:grpSpLocks noChangeAspect="1"/>
            </p:cNvGrpSpPr>
            <p:nvPr/>
          </p:nvGrpSpPr>
          <p:grpSpPr>
            <a:xfrm>
              <a:off x="1691790" y="4947376"/>
              <a:ext cx="176043" cy="176043"/>
              <a:chOff x="2371240" y="3029916"/>
              <a:chExt cx="2520000" cy="2520000"/>
            </a:xfrm>
          </p:grpSpPr>
          <p:cxnSp>
            <p:nvCxnSpPr>
              <p:cNvPr id="28" name="Gerade Verbindung mit Pfeil 27"/>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29" name="Gerade Verbindung mit Pfeil 28"/>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30" name="Gerader Verbinder 29"/>
              <p:cNvCxnSpPr/>
              <p:nvPr/>
            </p:nvCxnSpPr>
            <p:spPr>
              <a:xfrm flipV="1">
                <a:off x="2425486" y="3804834"/>
                <a:ext cx="360000" cy="999641"/>
              </a:xfrm>
              <a:prstGeom prst="line">
                <a:avLst/>
              </a:prstGeom>
              <a:noFill/>
              <a:ln w="6350" cap="flat" cmpd="sng" algn="ctr">
                <a:solidFill>
                  <a:srgbClr val="FF0000"/>
                </a:solidFill>
                <a:prstDash val="solid"/>
              </a:ln>
              <a:effectLst/>
            </p:spPr>
          </p:cxnSp>
          <p:cxnSp>
            <p:nvCxnSpPr>
              <p:cNvPr id="31" name="Gerader Verbinder 30"/>
              <p:cNvCxnSpPr/>
              <p:nvPr/>
            </p:nvCxnSpPr>
            <p:spPr>
              <a:xfrm flipH="1" flipV="1">
                <a:off x="2785486" y="3804834"/>
                <a:ext cx="252000" cy="1480088"/>
              </a:xfrm>
              <a:prstGeom prst="line">
                <a:avLst/>
              </a:prstGeom>
              <a:noFill/>
              <a:ln w="6350" cap="flat" cmpd="sng" algn="ctr">
                <a:solidFill>
                  <a:srgbClr val="FF0000"/>
                </a:solidFill>
                <a:prstDash val="solid"/>
              </a:ln>
              <a:effectLst/>
            </p:spPr>
          </p:cxnSp>
          <p:cxnSp>
            <p:nvCxnSpPr>
              <p:cNvPr id="32" name="Gerader Verbinder 31"/>
              <p:cNvCxnSpPr/>
              <p:nvPr/>
            </p:nvCxnSpPr>
            <p:spPr>
              <a:xfrm flipV="1">
                <a:off x="3037486" y="4210688"/>
                <a:ext cx="360000" cy="1069533"/>
              </a:xfrm>
              <a:prstGeom prst="line">
                <a:avLst/>
              </a:prstGeom>
              <a:noFill/>
              <a:ln w="6350" cap="flat" cmpd="sng" algn="ctr">
                <a:solidFill>
                  <a:srgbClr val="FF0000"/>
                </a:solidFill>
                <a:prstDash val="solid"/>
              </a:ln>
              <a:effectLst/>
            </p:spPr>
          </p:cxnSp>
          <p:cxnSp>
            <p:nvCxnSpPr>
              <p:cNvPr id="33" name="Gerader Verbinder 32"/>
              <p:cNvCxnSpPr/>
              <p:nvPr/>
            </p:nvCxnSpPr>
            <p:spPr>
              <a:xfrm flipH="1" flipV="1">
                <a:off x="3397486" y="4205987"/>
                <a:ext cx="360000" cy="725521"/>
              </a:xfrm>
              <a:prstGeom prst="line">
                <a:avLst/>
              </a:prstGeom>
              <a:noFill/>
              <a:ln w="6350" cap="flat" cmpd="sng" algn="ctr">
                <a:solidFill>
                  <a:srgbClr val="FF0000"/>
                </a:solidFill>
                <a:prstDash val="solid"/>
              </a:ln>
              <a:effectLst/>
            </p:spPr>
          </p:cxnSp>
        </p:grpSp>
      </p:grpSp>
      <p:grpSp>
        <p:nvGrpSpPr>
          <p:cNvPr id="34" name="Gruppieren 33"/>
          <p:cNvGrpSpPr/>
          <p:nvPr/>
        </p:nvGrpSpPr>
        <p:grpSpPr>
          <a:xfrm>
            <a:off x="3465181" y="4915832"/>
            <a:ext cx="233887" cy="218958"/>
            <a:chOff x="1662869" y="4925919"/>
            <a:chExt cx="233887" cy="218958"/>
          </a:xfrm>
        </p:grpSpPr>
        <p:sp>
          <p:nvSpPr>
            <p:cNvPr id="35" name="Rechteck 34"/>
            <p:cNvSpPr/>
            <p:nvPr/>
          </p:nvSpPr>
          <p:spPr>
            <a:xfrm>
              <a:off x="1662869" y="4925919"/>
              <a:ext cx="233887" cy="218958"/>
            </a:xfrm>
            <a:prstGeom prst="rect">
              <a:avLst/>
            </a:prstGeom>
            <a:solidFill>
              <a:srgbClr val="F3F4F4"/>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36" name="Gruppieren 35"/>
            <p:cNvGrpSpPr>
              <a:grpSpLocks noChangeAspect="1"/>
            </p:cNvGrpSpPr>
            <p:nvPr/>
          </p:nvGrpSpPr>
          <p:grpSpPr>
            <a:xfrm>
              <a:off x="1691790" y="4947376"/>
              <a:ext cx="176043" cy="176043"/>
              <a:chOff x="2371240" y="3029916"/>
              <a:chExt cx="2520000" cy="2520000"/>
            </a:xfrm>
          </p:grpSpPr>
          <p:cxnSp>
            <p:nvCxnSpPr>
              <p:cNvPr id="37" name="Gerade Verbindung mit Pfeil 36"/>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38" name="Gerade Verbindung mit Pfeil 37"/>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39" name="Gerader Verbinder 38"/>
              <p:cNvCxnSpPr/>
              <p:nvPr/>
            </p:nvCxnSpPr>
            <p:spPr>
              <a:xfrm flipV="1">
                <a:off x="2425486" y="3804834"/>
                <a:ext cx="360000" cy="999641"/>
              </a:xfrm>
              <a:prstGeom prst="line">
                <a:avLst/>
              </a:prstGeom>
              <a:noFill/>
              <a:ln w="6350" cap="flat" cmpd="sng" algn="ctr">
                <a:solidFill>
                  <a:srgbClr val="FF0000"/>
                </a:solidFill>
                <a:prstDash val="solid"/>
              </a:ln>
              <a:effectLst/>
            </p:spPr>
          </p:cxnSp>
          <p:cxnSp>
            <p:nvCxnSpPr>
              <p:cNvPr id="40" name="Gerader Verbinder 39"/>
              <p:cNvCxnSpPr/>
              <p:nvPr/>
            </p:nvCxnSpPr>
            <p:spPr>
              <a:xfrm flipH="1" flipV="1">
                <a:off x="2785486" y="3804834"/>
                <a:ext cx="252000" cy="1480088"/>
              </a:xfrm>
              <a:prstGeom prst="line">
                <a:avLst/>
              </a:prstGeom>
              <a:noFill/>
              <a:ln w="6350" cap="flat" cmpd="sng" algn="ctr">
                <a:solidFill>
                  <a:srgbClr val="FF0000"/>
                </a:solidFill>
                <a:prstDash val="solid"/>
              </a:ln>
              <a:effectLst/>
            </p:spPr>
          </p:cxnSp>
          <p:cxnSp>
            <p:nvCxnSpPr>
              <p:cNvPr id="41" name="Gerader Verbinder 40"/>
              <p:cNvCxnSpPr/>
              <p:nvPr/>
            </p:nvCxnSpPr>
            <p:spPr>
              <a:xfrm flipV="1">
                <a:off x="3037486" y="4210688"/>
                <a:ext cx="360000" cy="1069533"/>
              </a:xfrm>
              <a:prstGeom prst="line">
                <a:avLst/>
              </a:prstGeom>
              <a:noFill/>
              <a:ln w="6350" cap="flat" cmpd="sng" algn="ctr">
                <a:solidFill>
                  <a:srgbClr val="FF0000"/>
                </a:solidFill>
                <a:prstDash val="solid"/>
              </a:ln>
              <a:effectLst/>
            </p:spPr>
          </p:cxnSp>
          <p:cxnSp>
            <p:nvCxnSpPr>
              <p:cNvPr id="42" name="Gerader Verbinder 41"/>
              <p:cNvCxnSpPr/>
              <p:nvPr/>
            </p:nvCxnSpPr>
            <p:spPr>
              <a:xfrm flipH="1" flipV="1">
                <a:off x="3397486" y="4205987"/>
                <a:ext cx="360000" cy="725521"/>
              </a:xfrm>
              <a:prstGeom prst="line">
                <a:avLst/>
              </a:prstGeom>
              <a:noFill/>
              <a:ln w="6350" cap="flat" cmpd="sng" algn="ctr">
                <a:solidFill>
                  <a:srgbClr val="FF0000"/>
                </a:solidFill>
                <a:prstDash val="solid"/>
              </a:ln>
              <a:effectLst/>
            </p:spPr>
          </p:cxnSp>
          <p:cxnSp>
            <p:nvCxnSpPr>
              <p:cNvPr id="43" name="Gerader Verbinder 42"/>
              <p:cNvCxnSpPr/>
              <p:nvPr/>
            </p:nvCxnSpPr>
            <p:spPr>
              <a:xfrm flipV="1">
                <a:off x="3757486" y="4619864"/>
                <a:ext cx="360000" cy="324000"/>
              </a:xfrm>
              <a:prstGeom prst="line">
                <a:avLst/>
              </a:prstGeom>
              <a:noFill/>
              <a:ln w="6350" cap="flat" cmpd="sng" algn="ctr">
                <a:solidFill>
                  <a:srgbClr val="FF0000"/>
                </a:solidFill>
                <a:prstDash val="solid"/>
              </a:ln>
              <a:effectLst/>
            </p:spPr>
          </p:cxnSp>
        </p:grpSp>
      </p:grpSp>
      <p:grpSp>
        <p:nvGrpSpPr>
          <p:cNvPr id="44" name="Gruppieren 43"/>
          <p:cNvGrpSpPr/>
          <p:nvPr/>
        </p:nvGrpSpPr>
        <p:grpSpPr>
          <a:xfrm>
            <a:off x="3465181" y="3098700"/>
            <a:ext cx="233887" cy="218958"/>
            <a:chOff x="1662869" y="4925919"/>
            <a:chExt cx="233887" cy="218958"/>
          </a:xfrm>
          <a:solidFill>
            <a:srgbClr val="F3F4F4"/>
          </a:solidFill>
        </p:grpSpPr>
        <p:sp>
          <p:nvSpPr>
            <p:cNvPr id="45" name="Rechteck 44"/>
            <p:cNvSpPr/>
            <p:nvPr/>
          </p:nvSpPr>
          <p:spPr>
            <a:xfrm>
              <a:off x="1662869" y="4925919"/>
              <a:ext cx="233887" cy="218958"/>
            </a:xfrm>
            <a:prstGeom prst="rect">
              <a:avLst/>
            </a:prstGeom>
            <a:grp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46" name="Gruppieren 45"/>
            <p:cNvGrpSpPr>
              <a:grpSpLocks noChangeAspect="1"/>
            </p:cNvGrpSpPr>
            <p:nvPr/>
          </p:nvGrpSpPr>
          <p:grpSpPr>
            <a:xfrm>
              <a:off x="1691790" y="4947376"/>
              <a:ext cx="176043" cy="176043"/>
              <a:chOff x="2371240" y="3029916"/>
              <a:chExt cx="2520000" cy="2520000"/>
            </a:xfrm>
            <a:grpFill/>
          </p:grpSpPr>
          <p:cxnSp>
            <p:nvCxnSpPr>
              <p:cNvPr id="47" name="Gerade Verbindung mit Pfeil 46"/>
              <p:cNvCxnSpPr/>
              <p:nvPr/>
            </p:nvCxnSpPr>
            <p:spPr>
              <a:xfrm flipH="1" flipV="1">
                <a:off x="2371240" y="3029916"/>
                <a:ext cx="0" cy="2520000"/>
              </a:xfrm>
              <a:prstGeom prst="straightConnector1">
                <a:avLst/>
              </a:prstGeom>
              <a:grpFill/>
              <a:ln w="2449" cap="flat" cmpd="sng" algn="ctr">
                <a:solidFill>
                  <a:srgbClr val="000000"/>
                </a:solidFill>
                <a:prstDash val="solid"/>
                <a:tailEnd type="none" w="lg" len="med"/>
              </a:ln>
              <a:effectLst/>
            </p:spPr>
          </p:cxnSp>
          <p:cxnSp>
            <p:nvCxnSpPr>
              <p:cNvPr id="48" name="Gerade Verbindung mit Pfeil 47"/>
              <p:cNvCxnSpPr/>
              <p:nvPr/>
            </p:nvCxnSpPr>
            <p:spPr>
              <a:xfrm flipH="1" flipV="1">
                <a:off x="2371240" y="5549916"/>
                <a:ext cx="2520000" cy="0"/>
              </a:xfrm>
              <a:prstGeom prst="straightConnector1">
                <a:avLst/>
              </a:prstGeom>
              <a:grpFill/>
              <a:ln w="2449" cap="flat" cmpd="sng" algn="ctr">
                <a:solidFill>
                  <a:srgbClr val="000000"/>
                </a:solidFill>
                <a:prstDash val="solid"/>
                <a:headEnd type="none" w="lg" len="med"/>
                <a:tailEnd type="none" w="lg" len="med"/>
              </a:ln>
              <a:effectLst/>
            </p:spPr>
          </p:cxnSp>
          <p:cxnSp>
            <p:nvCxnSpPr>
              <p:cNvPr id="49" name="Gerader Verbinder 48"/>
              <p:cNvCxnSpPr/>
              <p:nvPr/>
            </p:nvCxnSpPr>
            <p:spPr>
              <a:xfrm flipV="1">
                <a:off x="2425486" y="3804834"/>
                <a:ext cx="360000" cy="999641"/>
              </a:xfrm>
              <a:prstGeom prst="line">
                <a:avLst/>
              </a:prstGeom>
              <a:grpFill/>
              <a:ln w="6350" cap="flat" cmpd="sng" algn="ctr">
                <a:solidFill>
                  <a:srgbClr val="FF0000"/>
                </a:solidFill>
                <a:prstDash val="solid"/>
              </a:ln>
              <a:effectLst/>
            </p:spPr>
          </p:cxnSp>
        </p:grpSp>
      </p:grpSp>
      <p:sp>
        <p:nvSpPr>
          <p:cNvPr id="50" name="Abgerundetes Rechteck 49"/>
          <p:cNvSpPr/>
          <p:nvPr/>
        </p:nvSpPr>
        <p:spPr>
          <a:xfrm>
            <a:off x="1691680" y="2765440"/>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1</a:t>
            </a:r>
          </a:p>
        </p:txBody>
      </p:sp>
      <p:sp>
        <p:nvSpPr>
          <p:cNvPr id="51" name="Abgerundetes Rechteck 50"/>
          <p:cNvSpPr/>
          <p:nvPr/>
        </p:nvSpPr>
        <p:spPr>
          <a:xfrm>
            <a:off x="6727352" y="2765440"/>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25200" tIns="32004" rIns="25200"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n</a:t>
            </a:r>
          </a:p>
        </p:txBody>
      </p:sp>
      <p:sp>
        <p:nvSpPr>
          <p:cNvPr id="52" name="Abgerundetes Rechteck 51"/>
          <p:cNvSpPr/>
          <p:nvPr/>
        </p:nvSpPr>
        <p:spPr>
          <a:xfrm>
            <a:off x="2950598" y="2765440"/>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2</a:t>
            </a:r>
          </a:p>
        </p:txBody>
      </p:sp>
      <p:sp>
        <p:nvSpPr>
          <p:cNvPr id="53" name="Abgerundetes Rechteck 52"/>
          <p:cNvSpPr/>
          <p:nvPr/>
        </p:nvSpPr>
        <p:spPr>
          <a:xfrm>
            <a:off x="4209516" y="2765440"/>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3</a:t>
            </a:r>
          </a:p>
        </p:txBody>
      </p:sp>
      <p:sp>
        <p:nvSpPr>
          <p:cNvPr id="54" name="Abgerundetes Rechteck 53"/>
          <p:cNvSpPr/>
          <p:nvPr/>
        </p:nvSpPr>
        <p:spPr>
          <a:xfrm>
            <a:off x="5468434" y="2765440"/>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a:t>
            </a:r>
          </a:p>
        </p:txBody>
      </p:sp>
      <p:cxnSp>
        <p:nvCxnSpPr>
          <p:cNvPr id="55" name="Gerade Verbindung mit Pfeil 54"/>
          <p:cNvCxnSpPr>
            <a:stCxn id="50" idx="3"/>
            <a:endCxn id="52" idx="1"/>
          </p:cNvCxnSpPr>
          <p:nvPr/>
        </p:nvCxnSpPr>
        <p:spPr>
          <a:xfrm>
            <a:off x="2222903" y="2911309"/>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56" name="Gerade Verbindung mit Pfeil 55"/>
          <p:cNvCxnSpPr>
            <a:stCxn id="52" idx="3"/>
            <a:endCxn id="53" idx="1"/>
          </p:cNvCxnSpPr>
          <p:nvPr/>
        </p:nvCxnSpPr>
        <p:spPr>
          <a:xfrm>
            <a:off x="3481821" y="2911309"/>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57" name="Gerade Verbindung mit Pfeil 56"/>
          <p:cNvCxnSpPr>
            <a:stCxn id="53" idx="3"/>
            <a:endCxn id="54" idx="1"/>
          </p:cNvCxnSpPr>
          <p:nvPr/>
        </p:nvCxnSpPr>
        <p:spPr>
          <a:xfrm>
            <a:off x="4740739" y="2911309"/>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58" name="Gerade Verbindung mit Pfeil 57"/>
          <p:cNvCxnSpPr>
            <a:stCxn id="54" idx="3"/>
            <a:endCxn id="51" idx="1"/>
          </p:cNvCxnSpPr>
          <p:nvPr/>
        </p:nvCxnSpPr>
        <p:spPr>
          <a:xfrm>
            <a:off x="5999657" y="2911309"/>
            <a:ext cx="727695" cy="0"/>
          </a:xfrm>
          <a:prstGeom prst="straightConnector1">
            <a:avLst/>
          </a:prstGeom>
          <a:noFill/>
          <a:ln w="9525" cap="flat" cmpd="sng" algn="ctr">
            <a:solidFill>
              <a:srgbClr val="000000"/>
            </a:solidFill>
            <a:prstDash val="dash"/>
            <a:headEnd type="none" w="med" len="med"/>
            <a:tailEnd type="triangle" w="med" len="med"/>
          </a:ln>
          <a:effectLst/>
        </p:spPr>
      </p:cxnSp>
      <p:sp>
        <p:nvSpPr>
          <p:cNvPr id="59" name="Rechteck 58"/>
          <p:cNvSpPr/>
          <p:nvPr/>
        </p:nvSpPr>
        <p:spPr>
          <a:xfrm>
            <a:off x="1841254" y="3104411"/>
            <a:ext cx="232074" cy="217262"/>
          </a:xfrm>
          <a:prstGeom prst="rect">
            <a:avLst/>
          </a:prstGeom>
          <a:solidFill>
            <a:srgbClr val="EB6A0A">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prstClr val="black"/>
                </a:solidFill>
                <a:effectLst/>
                <a:uLnTx/>
                <a:uFillTx/>
                <a:latin typeface="Frutiger LT Com 45 Light"/>
              </a:rPr>
              <a:t>W</a:t>
            </a:r>
            <a:r>
              <a:rPr kumimoji="0" lang="de-DE" sz="1200" b="0" i="0" u="none" strike="noStrike" kern="0" cap="none" spc="0" normalizeH="0" baseline="-25000" noProof="0" dirty="0" err="1">
                <a:ln>
                  <a:noFill/>
                </a:ln>
                <a:solidFill>
                  <a:prstClr val="black"/>
                </a:solidFill>
                <a:effectLst/>
                <a:uLnTx/>
                <a:uFillTx/>
                <a:latin typeface="Frutiger LT Com 45 Light"/>
              </a:rPr>
              <a:t>x</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60" name="Rechteck 59"/>
          <p:cNvSpPr/>
          <p:nvPr/>
        </p:nvSpPr>
        <p:spPr>
          <a:xfrm>
            <a:off x="3099963" y="3104411"/>
            <a:ext cx="232074" cy="217262"/>
          </a:xfrm>
          <a:prstGeom prst="rect">
            <a:avLst/>
          </a:prstGeom>
          <a:solidFill>
            <a:srgbClr val="FEEFD6"/>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prstClr val="black"/>
                </a:solidFill>
                <a:effectLst/>
                <a:uLnTx/>
                <a:uFillTx/>
                <a:latin typeface="Frutiger LT Com 45 Light"/>
              </a:rPr>
              <a:t>W</a:t>
            </a:r>
            <a:r>
              <a:rPr kumimoji="0" lang="de-DE" sz="1200" b="0" i="0" u="none" strike="noStrike" kern="0" cap="none" spc="0" normalizeH="0" baseline="-25000" noProof="0" dirty="0">
                <a:ln>
                  <a:noFill/>
                </a:ln>
                <a:solidFill>
                  <a:prstClr val="black"/>
                </a:solidFill>
                <a:effectLst/>
                <a:uLnTx/>
                <a:uFillTx/>
                <a:latin typeface="Frutiger LT Com 45 Light"/>
              </a:rPr>
              <a:t>1</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61" name="Rechteck 60"/>
          <p:cNvSpPr/>
          <p:nvPr/>
        </p:nvSpPr>
        <p:spPr>
          <a:xfrm>
            <a:off x="4358672" y="3104411"/>
            <a:ext cx="232074" cy="217262"/>
          </a:xfrm>
          <a:prstGeom prst="rect">
            <a:avLst/>
          </a:prstGeom>
          <a:solidFill>
            <a:srgbClr val="EB6A0A">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prstClr val="black"/>
                </a:solidFill>
                <a:effectLst/>
                <a:uLnTx/>
                <a:uFillTx/>
                <a:latin typeface="Frutiger LT Com 45 Light"/>
              </a:rPr>
              <a:t>W</a:t>
            </a:r>
            <a:r>
              <a:rPr kumimoji="0" lang="de-DE" sz="1200" b="0" i="0" u="none" strike="noStrike" kern="0" cap="none" spc="0" normalizeH="0" baseline="-25000" noProof="0" dirty="0" err="1">
                <a:ln>
                  <a:noFill/>
                </a:ln>
                <a:solidFill>
                  <a:prstClr val="black"/>
                </a:solidFill>
                <a:effectLst/>
                <a:uLnTx/>
                <a:uFillTx/>
                <a:latin typeface="Frutiger LT Com 45 Light"/>
              </a:rPr>
              <a:t>x</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62" name="Rechteck 61"/>
          <p:cNvSpPr/>
          <p:nvPr/>
        </p:nvSpPr>
        <p:spPr>
          <a:xfrm>
            <a:off x="5617381" y="3104411"/>
            <a:ext cx="232074" cy="217262"/>
          </a:xfrm>
          <a:prstGeom prst="rect">
            <a:avLst/>
          </a:prstGeom>
          <a:solidFill>
            <a:srgbClr val="EB6A0A">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prstClr val="black"/>
                </a:solidFill>
                <a:effectLst/>
                <a:uLnTx/>
                <a:uFillTx/>
                <a:latin typeface="Frutiger LT Com 45 Light"/>
              </a:rPr>
              <a:t>W</a:t>
            </a:r>
            <a:r>
              <a:rPr kumimoji="0" lang="de-DE" sz="1200" b="0" i="0" u="none" strike="noStrike" kern="0" cap="none" spc="0" normalizeH="0" baseline="-25000" noProof="0" dirty="0" err="1">
                <a:ln>
                  <a:noFill/>
                </a:ln>
                <a:solidFill>
                  <a:prstClr val="black"/>
                </a:solidFill>
                <a:effectLst/>
                <a:uLnTx/>
                <a:uFillTx/>
                <a:latin typeface="Frutiger LT Com 45 Light"/>
              </a:rPr>
              <a:t>x</a:t>
            </a:r>
            <a:endParaRPr kumimoji="0" lang="en-US" sz="1200" b="0" i="0" u="none" strike="noStrike" kern="0" cap="none" spc="0" normalizeH="0" baseline="0" noProof="0" dirty="0">
              <a:ln>
                <a:noFill/>
              </a:ln>
              <a:solidFill>
                <a:prstClr val="black"/>
              </a:solidFill>
              <a:effectLst/>
              <a:uLnTx/>
              <a:uFillTx/>
              <a:latin typeface="Frutiger LT Com 45 Light"/>
            </a:endParaRPr>
          </a:p>
        </p:txBody>
      </p:sp>
      <p:sp>
        <p:nvSpPr>
          <p:cNvPr id="63" name="Rechteck 62"/>
          <p:cNvSpPr/>
          <p:nvPr/>
        </p:nvSpPr>
        <p:spPr>
          <a:xfrm>
            <a:off x="6876089" y="3104411"/>
            <a:ext cx="232074" cy="217262"/>
          </a:xfrm>
          <a:prstGeom prst="rect">
            <a:avLst/>
          </a:prstGeom>
          <a:solidFill>
            <a:srgbClr val="EB6A0A">
              <a:lumMod val="20000"/>
              <a:lumOff val="80000"/>
            </a:srgbClr>
          </a:solidFill>
          <a:ln w="2519" cap="flat" cmpd="sng" algn="ctr">
            <a:solidFill>
              <a:sysClr val="windowText" lastClr="000000"/>
            </a:solidFill>
            <a:prstDash val="dash"/>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prstClr val="black"/>
                </a:solidFill>
                <a:effectLst/>
                <a:uLnTx/>
                <a:uFillTx/>
                <a:latin typeface="Frutiger LT Com 45 Light"/>
              </a:rPr>
              <a:t>W</a:t>
            </a:r>
            <a:r>
              <a:rPr kumimoji="0" lang="de-DE" sz="1200" b="0" i="0" u="none" strike="noStrike" kern="0" cap="none" spc="0" normalizeH="0" baseline="-25000" noProof="0" dirty="0" err="1">
                <a:ln>
                  <a:noFill/>
                </a:ln>
                <a:solidFill>
                  <a:prstClr val="black"/>
                </a:solidFill>
                <a:effectLst/>
                <a:uLnTx/>
                <a:uFillTx/>
                <a:latin typeface="Frutiger LT Com 45 Light"/>
              </a:rPr>
              <a:t>x</a:t>
            </a:r>
            <a:endParaRPr kumimoji="0" lang="en-US" sz="1200" b="0" i="0" u="none" strike="noStrike" kern="0" cap="none" spc="0" normalizeH="0" baseline="0" noProof="0" dirty="0">
              <a:ln>
                <a:noFill/>
              </a:ln>
              <a:solidFill>
                <a:prstClr val="black"/>
              </a:solidFill>
              <a:effectLst/>
              <a:uLnTx/>
              <a:uFillTx/>
              <a:latin typeface="Frutiger LT Com 45 Light"/>
            </a:endParaRPr>
          </a:p>
        </p:txBody>
      </p:sp>
      <p:cxnSp>
        <p:nvCxnSpPr>
          <p:cNvPr id="64" name="Gerader Verbinder 63"/>
          <p:cNvCxnSpPr/>
          <p:nvPr/>
        </p:nvCxnSpPr>
        <p:spPr bwMode="auto">
          <a:xfrm>
            <a:off x="4957092" y="4265754"/>
            <a:ext cx="2176123" cy="0"/>
          </a:xfrm>
          <a:prstGeom prst="line">
            <a:avLst/>
          </a:prstGeom>
          <a:noFill/>
          <a:ln w="19050"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Rectangle 100"/>
          <p:cNvSpPr>
            <a:spLocks noChangeArrowheads="1"/>
          </p:cNvSpPr>
          <p:nvPr/>
        </p:nvSpPr>
        <p:spPr bwMode="gray">
          <a:xfrm>
            <a:off x="4740739" y="5460364"/>
            <a:ext cx="3960000" cy="880617"/>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Disadvantages:</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No correction of deviations of individual workpieces</a:t>
            </a:r>
          </a:p>
        </p:txBody>
      </p:sp>
      <p:sp>
        <p:nvSpPr>
          <p:cNvPr id="66" name="Rectangle 100"/>
          <p:cNvSpPr>
            <a:spLocks noChangeArrowheads="1"/>
          </p:cNvSpPr>
          <p:nvPr/>
        </p:nvSpPr>
        <p:spPr bwMode="gray">
          <a:xfrm>
            <a:off x="468313" y="5457264"/>
            <a:ext cx="3960000" cy="880617"/>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Advantages:</a:t>
            </a:r>
          </a:p>
          <a:p>
            <a:pPr marL="549182" lvl="1" indent="-285750">
              <a:buClr>
                <a:srgbClr val="00B050"/>
              </a:buClr>
              <a:buFont typeface="Wingdings 3" panose="05040102010807070707" pitchFamily="18" charset="2"/>
              <a:buChar char="Æ"/>
              <a:defRPr/>
            </a:pPr>
            <a:r>
              <a:rPr lang="en-US" sz="1400" kern="0" dirty="0">
                <a:solidFill>
                  <a:srgbClr val="000000"/>
                </a:solidFill>
                <a:cs typeface="Arial" pitchFamily="34" charset="0"/>
              </a:rPr>
              <a:t>Visible trends (e.g. tool wear) </a:t>
            </a:r>
          </a:p>
          <a:p>
            <a:pPr marL="549182" lvl="1" indent="-285750">
              <a:buClr>
                <a:srgbClr val="00B050"/>
              </a:buClr>
              <a:buFont typeface="Wingdings 3" panose="05040102010807070707" pitchFamily="18" charset="2"/>
              <a:buChar char="Æ"/>
              <a:defRPr/>
            </a:pPr>
            <a:r>
              <a:rPr lang="en-US" sz="1400" kern="0" dirty="0">
                <a:solidFill>
                  <a:srgbClr val="000000"/>
                </a:solidFill>
                <a:cs typeface="Arial" pitchFamily="34" charset="0"/>
              </a:rPr>
              <a:t>Detection of scrap parts at an early stage</a:t>
            </a:r>
          </a:p>
        </p:txBody>
      </p:sp>
    </p:spTree>
    <p:extLst>
      <p:ext uri="{BB962C8B-B14F-4D97-AF65-F5344CB8AC3E}">
        <p14:creationId xmlns:p14="http://schemas.microsoft.com/office/powerpoint/2010/main" val="81536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IV. Downstream compensation (feed forward control)</a:t>
            </a:r>
          </a:p>
        </p:txBody>
      </p:sp>
      <p:sp>
        <p:nvSpPr>
          <p:cNvPr id="3" name="Inhaltsplatzhalter 2"/>
          <p:cNvSpPr>
            <a:spLocks noGrp="1"/>
          </p:cNvSpPr>
          <p:nvPr>
            <p:ph idx="1"/>
          </p:nvPr>
        </p:nvSpPr>
        <p:spPr/>
        <p:txBody>
          <a:bodyPr/>
          <a:lstStyle/>
          <a:p>
            <a:r>
              <a:rPr lang="en-US" noProof="0" dirty="0"/>
              <a:t>Early detection and downstream correction of the imbalance </a:t>
            </a:r>
          </a:p>
          <a:p>
            <a:pPr lvl="1"/>
            <a:r>
              <a:rPr lang="en-US" noProof="0" dirty="0"/>
              <a:t>Early detection of deviations based on machine data and sensor systems</a:t>
            </a:r>
          </a:p>
          <a:p>
            <a:pPr lvl="1"/>
            <a:r>
              <a:rPr lang="en-US" noProof="0" dirty="0"/>
              <a:t>Identification of adequate corrective measures </a:t>
            </a:r>
          </a:p>
        </p:txBody>
      </p:sp>
      <p:sp>
        <p:nvSpPr>
          <p:cNvPr id="4" name="Textfeld 3"/>
          <p:cNvSpPr txBox="1"/>
          <p:nvPr/>
        </p:nvSpPr>
        <p:spPr>
          <a:xfrm>
            <a:off x="661769" y="4940169"/>
            <a:ext cx="1175675" cy="430887"/>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1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r>
              <a:rPr lang="en-US" sz="1100" dirty="0">
                <a:solidFill>
                  <a:srgbClr val="FF0000"/>
                </a:solidFill>
                <a:latin typeface="Times New Roman" panose="02020603050405020304" pitchFamily="18" charset="0"/>
                <a:cs typeface="Times New Roman" panose="02020603050405020304" pitchFamily="18" charset="0"/>
              </a:rPr>
              <a:t> Imbalance measurement</a:t>
            </a:r>
          </a:p>
        </p:txBody>
      </p:sp>
      <p:sp>
        <p:nvSpPr>
          <p:cNvPr id="6" name="Textfeld 5"/>
          <p:cNvSpPr txBox="1"/>
          <p:nvPr/>
        </p:nvSpPr>
        <p:spPr>
          <a:xfrm>
            <a:off x="3169959" y="4917819"/>
            <a:ext cx="1168637" cy="430887"/>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100" dirty="0">
                <a:solidFill>
                  <a:srgbClr val="00B050"/>
                </a:solidFill>
                <a:latin typeface="Times New Roman" panose="02020603050405020304" pitchFamily="18" charset="0"/>
                <a:cs typeface="Times New Roman" panose="02020603050405020304" pitchFamily="18" charset="0"/>
                <a:sym typeface="Wingdings" panose="05000000000000000000" pitchFamily="2" charset="2"/>
              </a:rPr>
              <a:t></a:t>
            </a:r>
            <a:r>
              <a:rPr lang="en-US" sz="1100" dirty="0">
                <a:solidFill>
                  <a:srgbClr val="00B050"/>
                </a:solidFill>
                <a:latin typeface="Times New Roman" panose="02020603050405020304" pitchFamily="18" charset="0"/>
                <a:cs typeface="Times New Roman" panose="02020603050405020304" pitchFamily="18" charset="0"/>
              </a:rPr>
              <a:t> Correction of imbalance</a:t>
            </a:r>
          </a:p>
        </p:txBody>
      </p:sp>
      <p:sp>
        <p:nvSpPr>
          <p:cNvPr id="7" name="Abgerundetes Rechteck 6"/>
          <p:cNvSpPr/>
          <p:nvPr/>
        </p:nvSpPr>
        <p:spPr>
          <a:xfrm>
            <a:off x="965990" y="4134283"/>
            <a:ext cx="5562350" cy="751752"/>
          </a:xfrm>
          <a:prstGeom prst="roundRect">
            <a:avLst>
              <a:gd name="adj" fmla="val 22056"/>
            </a:avLst>
          </a:prstGeom>
          <a:solidFill>
            <a:srgbClr val="EEEFEF"/>
          </a:solidFill>
          <a:ln w="28575" cap="flat" cmpd="sng" algn="ctr">
            <a:solidFill>
              <a:srgbClr val="4C99B2"/>
            </a:solid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8" name="Rechteck 7"/>
          <p:cNvSpPr/>
          <p:nvPr/>
        </p:nvSpPr>
        <p:spPr>
          <a:xfrm>
            <a:off x="6160402" y="4241735"/>
            <a:ext cx="204651" cy="191589"/>
          </a:xfrm>
          <a:prstGeom prst="rect">
            <a:avLst/>
          </a:prstGeom>
          <a:solidFill>
            <a:srgbClr val="EB6A0A">
              <a:lumMod val="20000"/>
              <a:lumOff val="80000"/>
            </a:srgbClr>
          </a:solidFill>
          <a:ln w="2222" cap="flat" cmpd="sng" algn="ctr">
            <a:solidFill>
              <a:srgbClr val="000000"/>
            </a:solidFill>
            <a:prstDash val="dash"/>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9" name="Rechteck 8"/>
          <p:cNvSpPr/>
          <p:nvPr/>
        </p:nvSpPr>
        <p:spPr>
          <a:xfrm>
            <a:off x="1129275" y="4241735"/>
            <a:ext cx="204651" cy="191589"/>
          </a:xfrm>
          <a:prstGeom prst="rect">
            <a:avLst/>
          </a:prstGeom>
          <a:solidFill>
            <a:srgbClr val="FFABAB"/>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44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10" name="Rechteck 9"/>
          <p:cNvSpPr/>
          <p:nvPr/>
        </p:nvSpPr>
        <p:spPr>
          <a:xfrm>
            <a:off x="2359536" y="4241735"/>
            <a:ext cx="204651" cy="191589"/>
          </a:xfrm>
          <a:prstGeom prst="rect">
            <a:avLst/>
          </a:prstGeom>
          <a:solidFill>
            <a:srgbClr val="FD7D7D"/>
          </a:solidFill>
          <a:ln w="508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44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11" name="Rechteck 10"/>
          <p:cNvSpPr/>
          <p:nvPr/>
        </p:nvSpPr>
        <p:spPr>
          <a:xfrm>
            <a:off x="3642566" y="4241735"/>
            <a:ext cx="204651" cy="191589"/>
          </a:xfrm>
          <a:prstGeom prst="rect">
            <a:avLst/>
          </a:prstGeom>
          <a:solidFill>
            <a:srgbClr val="FF5858"/>
          </a:solidFill>
          <a:ln w="762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44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12" name="Rechteck 11"/>
          <p:cNvSpPr/>
          <p:nvPr/>
        </p:nvSpPr>
        <p:spPr>
          <a:xfrm>
            <a:off x="4901484" y="4241735"/>
            <a:ext cx="204651" cy="191589"/>
          </a:xfrm>
          <a:prstGeom prst="rect">
            <a:avLst/>
          </a:prstGeom>
          <a:solidFill>
            <a:srgbClr val="EB6A0A">
              <a:lumMod val="20000"/>
              <a:lumOff val="80000"/>
            </a:srgbClr>
          </a:solidFill>
          <a:ln w="2222" cap="flat" cmpd="sng" algn="ctr">
            <a:solidFill>
              <a:srgbClr val="000000"/>
            </a:solidFill>
            <a:prstDash val="dash"/>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000000"/>
              </a:solidFill>
              <a:effectLst/>
              <a:uLnTx/>
              <a:uFillTx/>
              <a:latin typeface="Frutiger LT Com 55 Roman"/>
              <a:ea typeface="+mn-ea"/>
              <a:cs typeface="+mn-cs"/>
            </a:endParaRPr>
          </a:p>
        </p:txBody>
      </p:sp>
      <p:cxnSp>
        <p:nvCxnSpPr>
          <p:cNvPr id="13" name="Gerade Verbindung mit Pfeil 12"/>
          <p:cNvCxnSpPr>
            <a:stCxn id="10" idx="3"/>
            <a:endCxn id="11" idx="1"/>
          </p:cNvCxnSpPr>
          <p:nvPr/>
        </p:nvCxnSpPr>
        <p:spPr>
          <a:xfrm>
            <a:off x="2564187" y="4337530"/>
            <a:ext cx="1078379" cy="0"/>
          </a:xfrm>
          <a:prstGeom prst="straightConnector1">
            <a:avLst/>
          </a:prstGeom>
          <a:noFill/>
          <a:ln w="6667" cap="flat" cmpd="sng" algn="ctr">
            <a:solidFill>
              <a:srgbClr val="000000"/>
            </a:solidFill>
            <a:prstDash val="dash"/>
            <a:headEnd type="none" w="med" len="med"/>
            <a:tailEnd type="triangle" w="sm" len="med"/>
          </a:ln>
          <a:effectLst/>
        </p:spPr>
      </p:cxnSp>
      <p:cxnSp>
        <p:nvCxnSpPr>
          <p:cNvPr id="14" name="Gerade Verbindung mit Pfeil 13"/>
          <p:cNvCxnSpPr>
            <a:stCxn id="11" idx="3"/>
            <a:endCxn id="43" idx="1"/>
          </p:cNvCxnSpPr>
          <p:nvPr/>
        </p:nvCxnSpPr>
        <p:spPr>
          <a:xfrm>
            <a:off x="3847217" y="4337530"/>
            <a:ext cx="204651" cy="0"/>
          </a:xfrm>
          <a:prstGeom prst="straightConnector1">
            <a:avLst/>
          </a:prstGeom>
          <a:noFill/>
          <a:ln w="6667" cap="flat" cmpd="sng" algn="ctr">
            <a:solidFill>
              <a:srgbClr val="000000"/>
            </a:solidFill>
            <a:prstDash val="dash"/>
            <a:headEnd type="none" w="med" len="med"/>
            <a:tailEnd type="triangle" w="sm" len="med"/>
          </a:ln>
          <a:effectLst/>
        </p:spPr>
      </p:cxnSp>
      <p:cxnSp>
        <p:nvCxnSpPr>
          <p:cNvPr id="15" name="Gerade Verbindung mit Pfeil 14"/>
          <p:cNvCxnSpPr>
            <a:stCxn id="12" idx="3"/>
            <a:endCxn id="8" idx="1"/>
          </p:cNvCxnSpPr>
          <p:nvPr/>
        </p:nvCxnSpPr>
        <p:spPr>
          <a:xfrm>
            <a:off x="5106135" y="4337530"/>
            <a:ext cx="1054267" cy="0"/>
          </a:xfrm>
          <a:prstGeom prst="straightConnector1">
            <a:avLst/>
          </a:prstGeom>
          <a:noFill/>
          <a:ln w="6667" cap="flat" cmpd="sng" algn="ctr">
            <a:solidFill>
              <a:srgbClr val="000000"/>
            </a:solidFill>
            <a:prstDash val="dash"/>
            <a:headEnd type="none" w="med" len="med"/>
            <a:tailEnd type="triangle" w="sm" len="med"/>
          </a:ln>
          <a:effectLst/>
        </p:spPr>
      </p:cxnSp>
      <p:cxnSp>
        <p:nvCxnSpPr>
          <p:cNvPr id="16" name="Gerade Verbindung mit Pfeil 15"/>
          <p:cNvCxnSpPr>
            <a:stCxn id="9" idx="3"/>
            <a:endCxn id="10" idx="1"/>
          </p:cNvCxnSpPr>
          <p:nvPr/>
        </p:nvCxnSpPr>
        <p:spPr>
          <a:xfrm>
            <a:off x="1333926" y="4337530"/>
            <a:ext cx="1025610" cy="0"/>
          </a:xfrm>
          <a:prstGeom prst="straightConnector1">
            <a:avLst/>
          </a:prstGeom>
          <a:noFill/>
          <a:ln w="6667" cap="flat" cmpd="sng" algn="ctr">
            <a:solidFill>
              <a:srgbClr val="000000"/>
            </a:solidFill>
            <a:prstDash val="dash"/>
            <a:headEnd type="none" w="med" len="med"/>
            <a:tailEnd type="triangle" w="sm" len="med"/>
          </a:ln>
          <a:effectLst/>
        </p:spPr>
      </p:cxnSp>
      <p:grpSp>
        <p:nvGrpSpPr>
          <p:cNvPr id="17" name="Gruppieren 16"/>
          <p:cNvGrpSpPr/>
          <p:nvPr/>
        </p:nvGrpSpPr>
        <p:grpSpPr>
          <a:xfrm>
            <a:off x="7204896" y="3403844"/>
            <a:ext cx="1287875" cy="1870801"/>
            <a:chOff x="7380312" y="1988840"/>
            <a:chExt cx="1287875" cy="1870801"/>
          </a:xfrm>
        </p:grpSpPr>
        <p:sp>
          <p:nvSpPr>
            <p:cNvPr id="18" name="Abgerundetes Rechteck 17"/>
            <p:cNvSpPr/>
            <p:nvPr/>
          </p:nvSpPr>
          <p:spPr>
            <a:xfrm>
              <a:off x="7492051" y="2299066"/>
              <a:ext cx="198639" cy="219948"/>
            </a:xfrm>
            <a:prstGeom prst="roundRect">
              <a:avLst/>
            </a:prstGeom>
            <a:solidFill>
              <a:srgbClr val="4C99B2"/>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FFFFFF"/>
                </a:solidFill>
                <a:effectLst/>
                <a:uLnTx/>
                <a:uFillTx/>
                <a:latin typeface="Frutiger LT Com 55 Roman"/>
                <a:ea typeface="+mn-ea"/>
                <a:cs typeface="+mn-cs"/>
              </a:endParaRPr>
            </a:p>
          </p:txBody>
        </p:sp>
        <p:sp>
          <p:nvSpPr>
            <p:cNvPr id="19" name="Textfeld 18"/>
            <p:cNvSpPr txBox="1"/>
            <p:nvPr/>
          </p:nvSpPr>
          <p:spPr>
            <a:xfrm>
              <a:off x="7708654" y="2299956"/>
              <a:ext cx="791509" cy="26161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Process</a:t>
              </a:r>
            </a:p>
          </p:txBody>
        </p:sp>
        <p:sp>
          <p:nvSpPr>
            <p:cNvPr id="20" name="Rechteck 19"/>
            <p:cNvSpPr>
              <a:spLocks noChangeAspect="1"/>
            </p:cNvSpPr>
            <p:nvPr/>
          </p:nvSpPr>
          <p:spPr>
            <a:xfrm>
              <a:off x="7492051" y="2659106"/>
              <a:ext cx="204910" cy="214486"/>
            </a:xfrm>
            <a:prstGeom prst="rect">
              <a:avLst/>
            </a:prstGeom>
            <a:solidFill>
              <a:srgbClr val="EB6A0A">
                <a:lumMod val="20000"/>
                <a:lumOff val="80000"/>
              </a:srgbClr>
            </a:solidFill>
            <a:ln w="3175" cap="flat" cmpd="sng" algn="ctr">
              <a:solidFill>
                <a:srgbClr val="000000"/>
              </a:solidFill>
              <a:prstDash val="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21" name="Textfeld 20"/>
            <p:cNvSpPr txBox="1"/>
            <p:nvPr/>
          </p:nvSpPr>
          <p:spPr>
            <a:xfrm>
              <a:off x="7708654" y="2635544"/>
              <a:ext cx="803202" cy="253916"/>
            </a:xfrm>
            <a:prstGeom prst="rect">
              <a:avLst/>
            </a:prstGeom>
            <a:noFill/>
          </p:spPr>
          <p:txBody>
            <a:bodyPr wrap="square" rIns="0"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Workpiece</a:t>
              </a:r>
            </a:p>
          </p:txBody>
        </p:sp>
        <p:sp>
          <p:nvSpPr>
            <p:cNvPr id="22" name="Rechteck 21"/>
            <p:cNvSpPr/>
            <p:nvPr/>
          </p:nvSpPr>
          <p:spPr>
            <a:xfrm>
              <a:off x="7380312" y="1988840"/>
              <a:ext cx="1131544" cy="1870801"/>
            </a:xfrm>
            <a:prstGeom prst="rect">
              <a:avLst/>
            </a:prstGeom>
            <a:noFill/>
            <a:ln w="12700" cap="flat" cmpd="sng" algn="ctr">
              <a:solidFill>
                <a:srgbClr val="FFFFFF">
                  <a:lumMod val="75000"/>
                </a:srgbClr>
              </a:solidFill>
              <a:prstDash val="solid"/>
            </a:ln>
            <a:effectLst/>
          </p:spPr>
          <p:txBody>
            <a:bodyPr lIns="91428" tIns="45714" rIns="91428" bIns="45714" rtlCol="0" anchor="t"/>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050" b="0" i="0" u="sng" strike="noStrike" kern="0" cap="none" spc="0" normalizeH="0" baseline="0" noProof="0" dirty="0">
                  <a:ln>
                    <a:noFill/>
                  </a:ln>
                  <a:solidFill>
                    <a:srgbClr val="000000"/>
                  </a:solidFill>
                  <a:effectLst/>
                  <a:uLnTx/>
                  <a:uFillTx/>
                  <a:latin typeface="Frutiger LT Com 55 Roman"/>
                  <a:ea typeface="+mn-ea"/>
                  <a:cs typeface="+mn-cs"/>
                </a:rPr>
                <a:t>Legend</a:t>
              </a:r>
            </a:p>
          </p:txBody>
        </p:sp>
        <p:sp>
          <p:nvSpPr>
            <p:cNvPr id="23" name="Rechteck 22"/>
            <p:cNvSpPr>
              <a:spLocks/>
            </p:cNvSpPr>
            <p:nvPr/>
          </p:nvSpPr>
          <p:spPr>
            <a:xfrm>
              <a:off x="7492051" y="3002531"/>
              <a:ext cx="205200" cy="792000"/>
            </a:xfrm>
            <a:prstGeom prst="rect">
              <a:avLst/>
            </a:prstGeom>
            <a:gradFill flip="none" rotWithShape="1">
              <a:gsLst>
                <a:gs pos="0">
                  <a:srgbClr val="FF0000"/>
                </a:gs>
                <a:gs pos="100000">
                  <a:srgbClr val="FFFFFF"/>
                </a:gs>
              </a:gsLst>
              <a:lin ang="5400000" scaled="1"/>
              <a:tileRect/>
            </a:gradFill>
            <a:ln w="3175" cap="flat" cmpd="sng" algn="ctr">
              <a:solidFill>
                <a:srgbClr val="00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000000"/>
                </a:solidFill>
                <a:effectLst/>
                <a:uLnTx/>
                <a:uFillTx/>
                <a:latin typeface="Frutiger LT Com 55 Roman"/>
                <a:ea typeface="+mn-ea"/>
                <a:cs typeface="+mn-cs"/>
              </a:endParaRPr>
            </a:p>
          </p:txBody>
        </p:sp>
        <p:sp>
          <p:nvSpPr>
            <p:cNvPr id="24" name="Textfeld 23"/>
            <p:cNvSpPr txBox="1"/>
            <p:nvPr/>
          </p:nvSpPr>
          <p:spPr>
            <a:xfrm>
              <a:off x="7723845" y="3007572"/>
              <a:ext cx="944342" cy="25391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Imbalance</a:t>
              </a:r>
            </a:p>
          </p:txBody>
        </p:sp>
        <p:sp>
          <p:nvSpPr>
            <p:cNvPr id="25" name="Textfeld 24"/>
            <p:cNvSpPr txBox="1"/>
            <p:nvPr/>
          </p:nvSpPr>
          <p:spPr>
            <a:xfrm>
              <a:off x="7708654" y="3379033"/>
              <a:ext cx="847212" cy="41549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40000"/>
                </a:spcAft>
                <a:buClrTx/>
                <a:buSzTx/>
                <a:buFont typeface="Wingdings" pitchFamily="2" charset="2"/>
                <a:buNone/>
                <a:tabLst/>
                <a:defRPr/>
              </a:pPr>
              <a:r>
                <a:rPr kumimoji="0" lang="en-US" sz="1050" b="0" i="0" u="none" strike="noStrike" kern="0" cap="none" spc="0" normalizeH="0" baseline="0" dirty="0">
                  <a:ln>
                    <a:noFill/>
                  </a:ln>
                  <a:solidFill>
                    <a:srgbClr val="000000"/>
                  </a:solidFill>
                  <a:effectLst/>
                  <a:uLnTx/>
                  <a:uFillTx/>
                  <a:latin typeface="Frutiger LT Com 55 Roman" pitchFamily="34" charset="0"/>
                </a:rPr>
                <a:t>No Imbalance</a:t>
              </a:r>
            </a:p>
          </p:txBody>
        </p:sp>
      </p:grpSp>
      <p:grpSp>
        <p:nvGrpSpPr>
          <p:cNvPr id="26" name="Gruppieren 25"/>
          <p:cNvGrpSpPr/>
          <p:nvPr/>
        </p:nvGrpSpPr>
        <p:grpSpPr>
          <a:xfrm>
            <a:off x="1118728" y="4589450"/>
            <a:ext cx="233887" cy="218958"/>
            <a:chOff x="1655153" y="4925919"/>
            <a:chExt cx="233887" cy="218958"/>
          </a:xfrm>
        </p:grpSpPr>
        <p:sp>
          <p:nvSpPr>
            <p:cNvPr id="27" name="Rechteck 26"/>
            <p:cNvSpPr/>
            <p:nvPr/>
          </p:nvSpPr>
          <p:spPr>
            <a:xfrm>
              <a:off x="1655153" y="4925919"/>
              <a:ext cx="233887" cy="218958"/>
            </a:xfrm>
            <a:prstGeom prst="rect">
              <a:avLst/>
            </a:prstGeom>
            <a:solidFill>
              <a:srgbClr val="A8AFAF"/>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28" name="Gruppieren 27"/>
            <p:cNvGrpSpPr>
              <a:grpSpLocks noChangeAspect="1"/>
            </p:cNvGrpSpPr>
            <p:nvPr/>
          </p:nvGrpSpPr>
          <p:grpSpPr>
            <a:xfrm>
              <a:off x="1691790" y="4947376"/>
              <a:ext cx="176043" cy="176043"/>
              <a:chOff x="2371240" y="3029916"/>
              <a:chExt cx="2520000" cy="2520000"/>
            </a:xfrm>
          </p:grpSpPr>
          <p:cxnSp>
            <p:nvCxnSpPr>
              <p:cNvPr id="29" name="Gerade Verbindung mit Pfeil 28"/>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30" name="Gerade Verbindung mit Pfeil 29"/>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31" name="Gerader Verbinder 30"/>
              <p:cNvCxnSpPr/>
              <p:nvPr/>
            </p:nvCxnSpPr>
            <p:spPr>
              <a:xfrm flipV="1">
                <a:off x="2425486" y="3804834"/>
                <a:ext cx="360000" cy="999641"/>
              </a:xfrm>
              <a:prstGeom prst="line">
                <a:avLst/>
              </a:prstGeom>
              <a:noFill/>
              <a:ln w="9525" cap="flat" cmpd="sng" algn="ctr">
                <a:solidFill>
                  <a:srgbClr val="EB6A0A">
                    <a:shade val="95000"/>
                    <a:satMod val="105000"/>
                  </a:srgbClr>
                </a:solidFill>
                <a:prstDash val="solid"/>
              </a:ln>
              <a:effectLst/>
            </p:spPr>
          </p:cxnSp>
          <p:cxnSp>
            <p:nvCxnSpPr>
              <p:cNvPr id="32" name="Gerader Verbinder 31"/>
              <p:cNvCxnSpPr/>
              <p:nvPr/>
            </p:nvCxnSpPr>
            <p:spPr>
              <a:xfrm flipH="1" flipV="1">
                <a:off x="2785486" y="3804834"/>
                <a:ext cx="252000" cy="1480088"/>
              </a:xfrm>
              <a:prstGeom prst="line">
                <a:avLst/>
              </a:prstGeom>
              <a:noFill/>
              <a:ln w="9525" cap="flat" cmpd="sng" algn="ctr">
                <a:solidFill>
                  <a:srgbClr val="EB6A0A">
                    <a:shade val="95000"/>
                    <a:satMod val="105000"/>
                  </a:srgbClr>
                </a:solidFill>
                <a:prstDash val="solid"/>
              </a:ln>
              <a:effectLst/>
            </p:spPr>
          </p:cxnSp>
          <p:cxnSp>
            <p:nvCxnSpPr>
              <p:cNvPr id="33" name="Gerader Verbinder 32"/>
              <p:cNvCxnSpPr/>
              <p:nvPr/>
            </p:nvCxnSpPr>
            <p:spPr>
              <a:xfrm flipV="1">
                <a:off x="3037486" y="4210688"/>
                <a:ext cx="360000" cy="1069533"/>
              </a:xfrm>
              <a:prstGeom prst="line">
                <a:avLst/>
              </a:prstGeom>
              <a:noFill/>
              <a:ln w="9525" cap="flat" cmpd="sng" algn="ctr">
                <a:solidFill>
                  <a:srgbClr val="EB6A0A">
                    <a:shade val="95000"/>
                    <a:satMod val="105000"/>
                  </a:srgbClr>
                </a:solidFill>
                <a:prstDash val="solid"/>
              </a:ln>
              <a:effectLst/>
            </p:spPr>
          </p:cxnSp>
          <p:cxnSp>
            <p:nvCxnSpPr>
              <p:cNvPr id="34" name="Gerader Verbinder 33"/>
              <p:cNvCxnSpPr/>
              <p:nvPr/>
            </p:nvCxnSpPr>
            <p:spPr>
              <a:xfrm flipH="1" flipV="1">
                <a:off x="3397486" y="4205987"/>
                <a:ext cx="360000" cy="725521"/>
              </a:xfrm>
              <a:prstGeom prst="line">
                <a:avLst/>
              </a:prstGeom>
              <a:noFill/>
              <a:ln w="9525" cap="flat" cmpd="sng" algn="ctr">
                <a:solidFill>
                  <a:srgbClr val="EB6A0A">
                    <a:shade val="95000"/>
                    <a:satMod val="105000"/>
                  </a:srgbClr>
                </a:solidFill>
                <a:prstDash val="solid"/>
              </a:ln>
              <a:effectLst/>
            </p:spPr>
          </p:cxnSp>
          <p:cxnSp>
            <p:nvCxnSpPr>
              <p:cNvPr id="35" name="Gerader Verbinder 34"/>
              <p:cNvCxnSpPr/>
              <p:nvPr/>
            </p:nvCxnSpPr>
            <p:spPr>
              <a:xfrm flipV="1">
                <a:off x="3757488" y="4619862"/>
                <a:ext cx="360000" cy="323999"/>
              </a:xfrm>
              <a:prstGeom prst="line">
                <a:avLst/>
              </a:prstGeom>
              <a:noFill/>
              <a:ln w="9525" cap="flat" cmpd="sng" algn="ctr">
                <a:solidFill>
                  <a:srgbClr val="EB6A0A">
                    <a:shade val="95000"/>
                    <a:satMod val="105000"/>
                  </a:srgbClr>
                </a:solidFill>
                <a:prstDash val="solid"/>
              </a:ln>
              <a:effectLst/>
            </p:spPr>
          </p:cxnSp>
          <p:cxnSp>
            <p:nvCxnSpPr>
              <p:cNvPr id="36" name="Gerader Verbinder 35"/>
              <p:cNvCxnSpPr/>
              <p:nvPr/>
            </p:nvCxnSpPr>
            <p:spPr>
              <a:xfrm flipV="1">
                <a:off x="4117486" y="3550331"/>
                <a:ext cx="360000" cy="1069533"/>
              </a:xfrm>
              <a:prstGeom prst="line">
                <a:avLst/>
              </a:prstGeom>
              <a:noFill/>
              <a:ln w="9525" cap="flat" cmpd="sng" algn="ctr">
                <a:solidFill>
                  <a:srgbClr val="EB6A0A">
                    <a:shade val="95000"/>
                    <a:satMod val="105000"/>
                  </a:srgbClr>
                </a:solidFill>
                <a:prstDash val="solid"/>
              </a:ln>
              <a:effectLst/>
            </p:spPr>
          </p:cxnSp>
          <p:cxnSp>
            <p:nvCxnSpPr>
              <p:cNvPr id="37" name="Gerader Verbinder 36"/>
              <p:cNvCxnSpPr/>
              <p:nvPr/>
            </p:nvCxnSpPr>
            <p:spPr>
              <a:xfrm flipH="1" flipV="1">
                <a:off x="4477486" y="3550331"/>
                <a:ext cx="360000" cy="725521"/>
              </a:xfrm>
              <a:prstGeom prst="line">
                <a:avLst/>
              </a:prstGeom>
              <a:noFill/>
              <a:ln w="9525" cap="flat" cmpd="sng" algn="ctr">
                <a:solidFill>
                  <a:srgbClr val="EB6A0A">
                    <a:shade val="95000"/>
                    <a:satMod val="105000"/>
                  </a:srgbClr>
                </a:solidFill>
                <a:prstDash val="solid"/>
              </a:ln>
              <a:effectLst/>
            </p:spPr>
          </p:cxnSp>
        </p:grpSp>
      </p:grpSp>
      <p:cxnSp>
        <p:nvCxnSpPr>
          <p:cNvPr id="38" name="Gerade Verbindung mit Pfeil 37"/>
          <p:cNvCxnSpPr>
            <a:stCxn id="9" idx="2"/>
            <a:endCxn id="27" idx="0"/>
          </p:cNvCxnSpPr>
          <p:nvPr/>
        </p:nvCxnSpPr>
        <p:spPr>
          <a:xfrm>
            <a:off x="1231601" y="4433324"/>
            <a:ext cx="4071" cy="156126"/>
          </a:xfrm>
          <a:prstGeom prst="straightConnector1">
            <a:avLst/>
          </a:prstGeom>
          <a:noFill/>
          <a:ln w="7620" cap="flat" cmpd="sng" algn="ctr">
            <a:solidFill>
              <a:srgbClr val="000000">
                <a:lumMod val="50000"/>
                <a:lumOff val="50000"/>
              </a:srgbClr>
            </a:solidFill>
            <a:prstDash val="solid"/>
            <a:tailEnd type="triangle" w="sm" len="sm"/>
          </a:ln>
          <a:effectLst/>
        </p:spPr>
      </p:cxnSp>
      <p:cxnSp>
        <p:nvCxnSpPr>
          <p:cNvPr id="39" name="Gerade Verbindung mit Pfeil 38"/>
          <p:cNvCxnSpPr>
            <a:stCxn id="27" idx="3"/>
            <a:endCxn id="46" idx="1"/>
          </p:cNvCxnSpPr>
          <p:nvPr/>
        </p:nvCxnSpPr>
        <p:spPr>
          <a:xfrm flipV="1">
            <a:off x="1352615" y="4695452"/>
            <a:ext cx="992304" cy="3477"/>
          </a:xfrm>
          <a:prstGeom prst="straightConnector1">
            <a:avLst/>
          </a:prstGeom>
          <a:noFill/>
          <a:ln w="7620" cap="flat" cmpd="sng" algn="ctr">
            <a:solidFill>
              <a:srgbClr val="000000">
                <a:lumMod val="50000"/>
                <a:lumOff val="50000"/>
              </a:srgbClr>
            </a:solidFill>
            <a:prstDash val="solid"/>
            <a:tailEnd type="triangle" w="sm" len="sm"/>
          </a:ln>
          <a:effectLst/>
        </p:spPr>
      </p:cxnSp>
      <p:cxnSp>
        <p:nvCxnSpPr>
          <p:cNvPr id="40" name="Gerade Verbindung mit Pfeil 39"/>
          <p:cNvCxnSpPr/>
          <p:nvPr/>
        </p:nvCxnSpPr>
        <p:spPr>
          <a:xfrm flipH="1" flipV="1">
            <a:off x="2416745" y="4439024"/>
            <a:ext cx="300" cy="151200"/>
          </a:xfrm>
          <a:prstGeom prst="straightConnector1">
            <a:avLst/>
          </a:prstGeom>
          <a:noFill/>
          <a:ln w="7620" cap="flat" cmpd="sng" algn="ctr">
            <a:solidFill>
              <a:srgbClr val="000000">
                <a:lumMod val="50000"/>
                <a:lumOff val="50000"/>
              </a:srgbClr>
            </a:solidFill>
            <a:prstDash val="solid"/>
            <a:tailEnd type="triangle" w="sm" len="sm"/>
          </a:ln>
          <a:effectLst/>
        </p:spPr>
      </p:cxnSp>
      <p:cxnSp>
        <p:nvCxnSpPr>
          <p:cNvPr id="41" name="Gewinkelte Verbindung 40"/>
          <p:cNvCxnSpPr>
            <a:endCxn id="11" idx="2"/>
          </p:cNvCxnSpPr>
          <p:nvPr/>
        </p:nvCxnSpPr>
        <p:spPr>
          <a:xfrm flipV="1">
            <a:off x="2385458" y="4433324"/>
            <a:ext cx="1359434" cy="265605"/>
          </a:xfrm>
          <a:prstGeom prst="bentConnector2">
            <a:avLst/>
          </a:prstGeom>
          <a:noFill/>
          <a:ln w="7620" cap="flat" cmpd="sng" algn="ctr">
            <a:solidFill>
              <a:srgbClr val="000000">
                <a:lumMod val="50000"/>
                <a:lumOff val="50000"/>
              </a:srgbClr>
            </a:solidFill>
            <a:prstDash val="solid"/>
            <a:tailEnd type="triangle" w="sm" len="sm"/>
          </a:ln>
          <a:effectLst/>
        </p:spPr>
      </p:cxnSp>
      <p:cxnSp>
        <p:nvCxnSpPr>
          <p:cNvPr id="42" name="Gerade Verbindung mit Pfeil 41"/>
          <p:cNvCxnSpPr/>
          <p:nvPr/>
        </p:nvCxnSpPr>
        <p:spPr>
          <a:xfrm>
            <a:off x="2492945" y="4439025"/>
            <a:ext cx="0" cy="152633"/>
          </a:xfrm>
          <a:prstGeom prst="straightConnector1">
            <a:avLst/>
          </a:prstGeom>
          <a:noFill/>
          <a:ln w="7620" cap="flat" cmpd="sng" algn="ctr">
            <a:solidFill>
              <a:srgbClr val="000000">
                <a:lumMod val="50000"/>
                <a:lumOff val="50000"/>
              </a:srgbClr>
            </a:solidFill>
            <a:prstDash val="solid"/>
            <a:tailEnd type="triangle" w="sm" len="sm"/>
          </a:ln>
          <a:effectLst/>
        </p:spPr>
      </p:cxnSp>
      <p:sp>
        <p:nvSpPr>
          <p:cNvPr id="43" name="Rechteck 42"/>
          <p:cNvSpPr/>
          <p:nvPr/>
        </p:nvSpPr>
        <p:spPr>
          <a:xfrm>
            <a:off x="4051868" y="4241735"/>
            <a:ext cx="204651" cy="191589"/>
          </a:xfrm>
          <a:prstGeom prst="rect">
            <a:avLst/>
          </a:prstGeom>
          <a:solidFill>
            <a:srgbClr val="C5E0B4"/>
          </a:solidFill>
          <a:ln w="2222" cap="flat" cmpd="sng" algn="ctr">
            <a:solidFill>
              <a:srgbClr val="000000"/>
            </a:solidFill>
            <a:prstDash val="dash"/>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200" b="0" i="0" u="none" strike="noStrike" kern="0" cap="none" spc="0" normalizeH="0" baseline="0" noProof="0" dirty="0">
              <a:ln>
                <a:noFill/>
              </a:ln>
              <a:solidFill>
                <a:srgbClr val="000000"/>
              </a:solidFill>
              <a:effectLst/>
              <a:uLnTx/>
              <a:uFillTx/>
              <a:latin typeface="Frutiger LT Com 55 Roman"/>
              <a:ea typeface="+mn-ea"/>
              <a:cs typeface="+mn-cs"/>
            </a:endParaRPr>
          </a:p>
        </p:txBody>
      </p:sp>
      <p:cxnSp>
        <p:nvCxnSpPr>
          <p:cNvPr id="44" name="Gerade Verbindung mit Pfeil 43"/>
          <p:cNvCxnSpPr>
            <a:stCxn id="43" idx="3"/>
            <a:endCxn id="12" idx="1"/>
          </p:cNvCxnSpPr>
          <p:nvPr/>
        </p:nvCxnSpPr>
        <p:spPr>
          <a:xfrm>
            <a:off x="4256519" y="4337530"/>
            <a:ext cx="644965" cy="0"/>
          </a:xfrm>
          <a:prstGeom prst="straightConnector1">
            <a:avLst/>
          </a:prstGeom>
          <a:noFill/>
          <a:ln w="6667" cap="flat" cmpd="sng" algn="ctr">
            <a:solidFill>
              <a:srgbClr val="000000"/>
            </a:solidFill>
            <a:prstDash val="dash"/>
            <a:headEnd type="none" w="med" len="med"/>
            <a:tailEnd type="triangle" w="sm" len="med"/>
          </a:ln>
          <a:effectLst/>
        </p:spPr>
      </p:cxnSp>
      <p:grpSp>
        <p:nvGrpSpPr>
          <p:cNvPr id="45" name="Gruppieren 44"/>
          <p:cNvGrpSpPr/>
          <p:nvPr/>
        </p:nvGrpSpPr>
        <p:grpSpPr>
          <a:xfrm>
            <a:off x="2344919" y="4585973"/>
            <a:ext cx="233887" cy="218958"/>
            <a:chOff x="1655153" y="4925919"/>
            <a:chExt cx="233887" cy="218958"/>
          </a:xfrm>
        </p:grpSpPr>
        <p:sp>
          <p:nvSpPr>
            <p:cNvPr id="46" name="Rechteck 45"/>
            <p:cNvSpPr/>
            <p:nvPr/>
          </p:nvSpPr>
          <p:spPr>
            <a:xfrm>
              <a:off x="1655153" y="4925919"/>
              <a:ext cx="233887" cy="218958"/>
            </a:xfrm>
            <a:prstGeom prst="rect">
              <a:avLst/>
            </a:prstGeom>
            <a:solidFill>
              <a:srgbClr val="A8AFAF"/>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47" name="Gruppieren 46"/>
            <p:cNvGrpSpPr>
              <a:grpSpLocks noChangeAspect="1"/>
            </p:cNvGrpSpPr>
            <p:nvPr/>
          </p:nvGrpSpPr>
          <p:grpSpPr>
            <a:xfrm>
              <a:off x="1691790" y="4947376"/>
              <a:ext cx="176043" cy="176043"/>
              <a:chOff x="2371240" y="3029916"/>
              <a:chExt cx="2520000" cy="2520000"/>
            </a:xfrm>
          </p:grpSpPr>
          <p:cxnSp>
            <p:nvCxnSpPr>
              <p:cNvPr id="48" name="Gerade Verbindung mit Pfeil 47"/>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49" name="Gerade Verbindung mit Pfeil 48"/>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50" name="Gerader Verbinder 49"/>
              <p:cNvCxnSpPr/>
              <p:nvPr/>
            </p:nvCxnSpPr>
            <p:spPr>
              <a:xfrm flipV="1">
                <a:off x="2425486" y="3804834"/>
                <a:ext cx="360000" cy="999641"/>
              </a:xfrm>
              <a:prstGeom prst="line">
                <a:avLst/>
              </a:prstGeom>
              <a:noFill/>
              <a:ln w="9525" cap="flat" cmpd="sng" algn="ctr">
                <a:solidFill>
                  <a:srgbClr val="EB6A0A">
                    <a:shade val="95000"/>
                    <a:satMod val="105000"/>
                  </a:srgbClr>
                </a:solidFill>
                <a:prstDash val="solid"/>
              </a:ln>
              <a:effectLst/>
            </p:spPr>
          </p:cxnSp>
          <p:cxnSp>
            <p:nvCxnSpPr>
              <p:cNvPr id="51" name="Gerader Verbinder 50"/>
              <p:cNvCxnSpPr/>
              <p:nvPr/>
            </p:nvCxnSpPr>
            <p:spPr>
              <a:xfrm flipH="1" flipV="1">
                <a:off x="2785486" y="3804834"/>
                <a:ext cx="252000" cy="1480088"/>
              </a:xfrm>
              <a:prstGeom prst="line">
                <a:avLst/>
              </a:prstGeom>
              <a:noFill/>
              <a:ln w="9525" cap="flat" cmpd="sng" algn="ctr">
                <a:solidFill>
                  <a:srgbClr val="EB6A0A">
                    <a:shade val="95000"/>
                    <a:satMod val="105000"/>
                  </a:srgbClr>
                </a:solidFill>
                <a:prstDash val="solid"/>
              </a:ln>
              <a:effectLst/>
            </p:spPr>
          </p:cxnSp>
          <p:cxnSp>
            <p:nvCxnSpPr>
              <p:cNvPr id="52" name="Gerader Verbinder 51"/>
              <p:cNvCxnSpPr/>
              <p:nvPr/>
            </p:nvCxnSpPr>
            <p:spPr>
              <a:xfrm flipV="1">
                <a:off x="3037486" y="4210688"/>
                <a:ext cx="360000" cy="1069533"/>
              </a:xfrm>
              <a:prstGeom prst="line">
                <a:avLst/>
              </a:prstGeom>
              <a:noFill/>
              <a:ln w="9525" cap="flat" cmpd="sng" algn="ctr">
                <a:solidFill>
                  <a:srgbClr val="EB6A0A">
                    <a:shade val="95000"/>
                    <a:satMod val="105000"/>
                  </a:srgbClr>
                </a:solidFill>
                <a:prstDash val="solid"/>
              </a:ln>
              <a:effectLst/>
            </p:spPr>
          </p:cxnSp>
          <p:cxnSp>
            <p:nvCxnSpPr>
              <p:cNvPr id="53" name="Gerader Verbinder 52"/>
              <p:cNvCxnSpPr/>
              <p:nvPr/>
            </p:nvCxnSpPr>
            <p:spPr>
              <a:xfrm flipH="1" flipV="1">
                <a:off x="3397486" y="4205987"/>
                <a:ext cx="360000" cy="725521"/>
              </a:xfrm>
              <a:prstGeom prst="line">
                <a:avLst/>
              </a:prstGeom>
              <a:noFill/>
              <a:ln w="9525" cap="flat" cmpd="sng" algn="ctr">
                <a:solidFill>
                  <a:srgbClr val="EB6A0A">
                    <a:shade val="95000"/>
                    <a:satMod val="105000"/>
                  </a:srgbClr>
                </a:solidFill>
                <a:prstDash val="solid"/>
              </a:ln>
              <a:effectLst/>
            </p:spPr>
          </p:cxnSp>
          <p:cxnSp>
            <p:nvCxnSpPr>
              <p:cNvPr id="54" name="Gerader Verbinder 53"/>
              <p:cNvCxnSpPr/>
              <p:nvPr/>
            </p:nvCxnSpPr>
            <p:spPr>
              <a:xfrm flipV="1">
                <a:off x="3757488" y="4619862"/>
                <a:ext cx="360000" cy="323999"/>
              </a:xfrm>
              <a:prstGeom prst="line">
                <a:avLst/>
              </a:prstGeom>
              <a:noFill/>
              <a:ln w="9525" cap="flat" cmpd="sng" algn="ctr">
                <a:solidFill>
                  <a:srgbClr val="EB6A0A">
                    <a:shade val="95000"/>
                    <a:satMod val="105000"/>
                  </a:srgbClr>
                </a:solidFill>
                <a:prstDash val="solid"/>
              </a:ln>
              <a:effectLst/>
            </p:spPr>
          </p:cxnSp>
          <p:cxnSp>
            <p:nvCxnSpPr>
              <p:cNvPr id="55" name="Gerader Verbinder 54"/>
              <p:cNvCxnSpPr/>
              <p:nvPr/>
            </p:nvCxnSpPr>
            <p:spPr>
              <a:xfrm flipV="1">
                <a:off x="4117486" y="3550331"/>
                <a:ext cx="360000" cy="1069533"/>
              </a:xfrm>
              <a:prstGeom prst="line">
                <a:avLst/>
              </a:prstGeom>
              <a:noFill/>
              <a:ln w="9525" cap="flat" cmpd="sng" algn="ctr">
                <a:solidFill>
                  <a:srgbClr val="EB6A0A">
                    <a:shade val="95000"/>
                    <a:satMod val="105000"/>
                  </a:srgbClr>
                </a:solidFill>
                <a:prstDash val="solid"/>
              </a:ln>
              <a:effectLst/>
            </p:spPr>
          </p:cxnSp>
          <p:cxnSp>
            <p:nvCxnSpPr>
              <p:cNvPr id="56" name="Gerader Verbinder 55"/>
              <p:cNvCxnSpPr/>
              <p:nvPr/>
            </p:nvCxnSpPr>
            <p:spPr>
              <a:xfrm flipH="1" flipV="1">
                <a:off x="4477486" y="3550331"/>
                <a:ext cx="360000" cy="725521"/>
              </a:xfrm>
              <a:prstGeom prst="line">
                <a:avLst/>
              </a:prstGeom>
              <a:noFill/>
              <a:ln w="9525" cap="flat" cmpd="sng" algn="ctr">
                <a:solidFill>
                  <a:srgbClr val="EB6A0A">
                    <a:shade val="95000"/>
                    <a:satMod val="105000"/>
                  </a:srgbClr>
                </a:solidFill>
                <a:prstDash val="solid"/>
              </a:ln>
              <a:effectLst/>
            </p:spPr>
          </p:cxnSp>
        </p:grpSp>
      </p:grpSp>
      <p:grpSp>
        <p:nvGrpSpPr>
          <p:cNvPr id="57" name="Gruppieren 56"/>
          <p:cNvGrpSpPr/>
          <p:nvPr/>
        </p:nvGrpSpPr>
        <p:grpSpPr>
          <a:xfrm>
            <a:off x="3629620" y="4585973"/>
            <a:ext cx="233887" cy="218958"/>
            <a:chOff x="1655153" y="4925919"/>
            <a:chExt cx="233887" cy="218958"/>
          </a:xfrm>
        </p:grpSpPr>
        <p:sp>
          <p:nvSpPr>
            <p:cNvPr id="58" name="Rechteck 57"/>
            <p:cNvSpPr/>
            <p:nvPr/>
          </p:nvSpPr>
          <p:spPr>
            <a:xfrm>
              <a:off x="1655153" y="4925919"/>
              <a:ext cx="233887" cy="218958"/>
            </a:xfrm>
            <a:prstGeom prst="rect">
              <a:avLst/>
            </a:prstGeom>
            <a:solidFill>
              <a:srgbClr val="A8AFAF"/>
            </a:solidFill>
            <a:ln w="2540" cap="flat" cmpd="sng" algn="ctr">
              <a:solidFill>
                <a:srgbClr val="000000"/>
              </a:solidFill>
              <a:prstDash val="dash"/>
            </a:ln>
            <a:effectLst/>
          </p:spPr>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en-US" sz="1440" b="0" i="0" u="none" strike="noStrike" kern="0" cap="none" spc="0" normalizeH="0" baseline="0" noProof="0" dirty="0">
                <a:ln>
                  <a:noFill/>
                </a:ln>
                <a:solidFill>
                  <a:srgbClr val="000000"/>
                </a:solidFill>
                <a:effectLst/>
                <a:uLnTx/>
                <a:uFillTx/>
                <a:latin typeface="Frutiger LT Com 55 Roman"/>
                <a:ea typeface="+mn-ea"/>
                <a:cs typeface="+mn-cs"/>
              </a:endParaRPr>
            </a:p>
          </p:txBody>
        </p:sp>
        <p:grpSp>
          <p:nvGrpSpPr>
            <p:cNvPr id="59" name="Gruppieren 58"/>
            <p:cNvGrpSpPr>
              <a:grpSpLocks noChangeAspect="1"/>
            </p:cNvGrpSpPr>
            <p:nvPr/>
          </p:nvGrpSpPr>
          <p:grpSpPr>
            <a:xfrm>
              <a:off x="1691790" y="4947376"/>
              <a:ext cx="176043" cy="176043"/>
              <a:chOff x="2371240" y="3029916"/>
              <a:chExt cx="2520000" cy="2520000"/>
            </a:xfrm>
          </p:grpSpPr>
          <p:cxnSp>
            <p:nvCxnSpPr>
              <p:cNvPr id="60" name="Gerade Verbindung mit Pfeil 59"/>
              <p:cNvCxnSpPr/>
              <p:nvPr/>
            </p:nvCxnSpPr>
            <p:spPr>
              <a:xfrm flipH="1" flipV="1">
                <a:off x="2371240" y="3029916"/>
                <a:ext cx="0" cy="2520000"/>
              </a:xfrm>
              <a:prstGeom prst="straightConnector1">
                <a:avLst/>
              </a:prstGeom>
              <a:noFill/>
              <a:ln w="2449" cap="flat" cmpd="sng" algn="ctr">
                <a:solidFill>
                  <a:srgbClr val="000000"/>
                </a:solidFill>
                <a:prstDash val="solid"/>
                <a:tailEnd type="none" w="lg" len="med"/>
              </a:ln>
              <a:effectLst/>
            </p:spPr>
          </p:cxnSp>
          <p:cxnSp>
            <p:nvCxnSpPr>
              <p:cNvPr id="61" name="Gerade Verbindung mit Pfeil 60"/>
              <p:cNvCxnSpPr/>
              <p:nvPr/>
            </p:nvCxnSpPr>
            <p:spPr>
              <a:xfrm flipH="1" flipV="1">
                <a:off x="2371240" y="5549916"/>
                <a:ext cx="2520000" cy="0"/>
              </a:xfrm>
              <a:prstGeom prst="straightConnector1">
                <a:avLst/>
              </a:prstGeom>
              <a:noFill/>
              <a:ln w="2449" cap="flat" cmpd="sng" algn="ctr">
                <a:solidFill>
                  <a:srgbClr val="000000"/>
                </a:solidFill>
                <a:prstDash val="solid"/>
                <a:headEnd type="none" w="lg" len="med"/>
                <a:tailEnd type="none" w="lg" len="med"/>
              </a:ln>
              <a:effectLst/>
            </p:spPr>
          </p:cxnSp>
          <p:cxnSp>
            <p:nvCxnSpPr>
              <p:cNvPr id="62" name="Gerader Verbinder 61"/>
              <p:cNvCxnSpPr/>
              <p:nvPr/>
            </p:nvCxnSpPr>
            <p:spPr>
              <a:xfrm flipV="1">
                <a:off x="2425486" y="3804834"/>
                <a:ext cx="360000" cy="999641"/>
              </a:xfrm>
              <a:prstGeom prst="line">
                <a:avLst/>
              </a:prstGeom>
              <a:noFill/>
              <a:ln w="9525" cap="flat" cmpd="sng" algn="ctr">
                <a:solidFill>
                  <a:srgbClr val="EB6A0A">
                    <a:shade val="95000"/>
                    <a:satMod val="105000"/>
                  </a:srgbClr>
                </a:solidFill>
                <a:prstDash val="solid"/>
              </a:ln>
              <a:effectLst/>
            </p:spPr>
          </p:cxnSp>
          <p:cxnSp>
            <p:nvCxnSpPr>
              <p:cNvPr id="63" name="Gerader Verbinder 62"/>
              <p:cNvCxnSpPr/>
              <p:nvPr/>
            </p:nvCxnSpPr>
            <p:spPr>
              <a:xfrm flipH="1" flipV="1">
                <a:off x="2785486" y="3804834"/>
                <a:ext cx="252000" cy="1480088"/>
              </a:xfrm>
              <a:prstGeom prst="line">
                <a:avLst/>
              </a:prstGeom>
              <a:noFill/>
              <a:ln w="9525" cap="flat" cmpd="sng" algn="ctr">
                <a:solidFill>
                  <a:srgbClr val="EB6A0A">
                    <a:shade val="95000"/>
                    <a:satMod val="105000"/>
                  </a:srgbClr>
                </a:solidFill>
                <a:prstDash val="solid"/>
              </a:ln>
              <a:effectLst/>
            </p:spPr>
          </p:cxnSp>
          <p:cxnSp>
            <p:nvCxnSpPr>
              <p:cNvPr id="64" name="Gerader Verbinder 63"/>
              <p:cNvCxnSpPr/>
              <p:nvPr/>
            </p:nvCxnSpPr>
            <p:spPr>
              <a:xfrm flipV="1">
                <a:off x="3037486" y="4210688"/>
                <a:ext cx="360000" cy="1069533"/>
              </a:xfrm>
              <a:prstGeom prst="line">
                <a:avLst/>
              </a:prstGeom>
              <a:noFill/>
              <a:ln w="9525" cap="flat" cmpd="sng" algn="ctr">
                <a:solidFill>
                  <a:srgbClr val="EB6A0A">
                    <a:shade val="95000"/>
                    <a:satMod val="105000"/>
                  </a:srgbClr>
                </a:solidFill>
                <a:prstDash val="solid"/>
              </a:ln>
              <a:effectLst/>
            </p:spPr>
          </p:cxnSp>
          <p:cxnSp>
            <p:nvCxnSpPr>
              <p:cNvPr id="65" name="Gerader Verbinder 64"/>
              <p:cNvCxnSpPr/>
              <p:nvPr/>
            </p:nvCxnSpPr>
            <p:spPr>
              <a:xfrm flipH="1" flipV="1">
                <a:off x="3397486" y="4205987"/>
                <a:ext cx="360000" cy="725521"/>
              </a:xfrm>
              <a:prstGeom prst="line">
                <a:avLst/>
              </a:prstGeom>
              <a:noFill/>
              <a:ln w="9525" cap="flat" cmpd="sng" algn="ctr">
                <a:solidFill>
                  <a:srgbClr val="EB6A0A">
                    <a:shade val="95000"/>
                    <a:satMod val="105000"/>
                  </a:srgbClr>
                </a:solidFill>
                <a:prstDash val="solid"/>
              </a:ln>
              <a:effectLst/>
            </p:spPr>
          </p:cxnSp>
          <p:cxnSp>
            <p:nvCxnSpPr>
              <p:cNvPr id="66" name="Gerader Verbinder 65"/>
              <p:cNvCxnSpPr/>
              <p:nvPr/>
            </p:nvCxnSpPr>
            <p:spPr>
              <a:xfrm flipV="1">
                <a:off x="3757488" y="4619862"/>
                <a:ext cx="360000" cy="323999"/>
              </a:xfrm>
              <a:prstGeom prst="line">
                <a:avLst/>
              </a:prstGeom>
              <a:noFill/>
              <a:ln w="9525" cap="flat" cmpd="sng" algn="ctr">
                <a:solidFill>
                  <a:srgbClr val="EB6A0A">
                    <a:shade val="95000"/>
                    <a:satMod val="105000"/>
                  </a:srgbClr>
                </a:solidFill>
                <a:prstDash val="solid"/>
              </a:ln>
              <a:effectLst/>
            </p:spPr>
          </p:cxnSp>
          <p:cxnSp>
            <p:nvCxnSpPr>
              <p:cNvPr id="67" name="Gerader Verbinder 66"/>
              <p:cNvCxnSpPr/>
              <p:nvPr/>
            </p:nvCxnSpPr>
            <p:spPr>
              <a:xfrm flipV="1">
                <a:off x="4117486" y="3550331"/>
                <a:ext cx="360000" cy="1069533"/>
              </a:xfrm>
              <a:prstGeom prst="line">
                <a:avLst/>
              </a:prstGeom>
              <a:noFill/>
              <a:ln w="9525" cap="flat" cmpd="sng" algn="ctr">
                <a:solidFill>
                  <a:srgbClr val="EB6A0A">
                    <a:shade val="95000"/>
                    <a:satMod val="105000"/>
                  </a:srgbClr>
                </a:solidFill>
                <a:prstDash val="solid"/>
              </a:ln>
              <a:effectLst/>
            </p:spPr>
          </p:cxnSp>
          <p:cxnSp>
            <p:nvCxnSpPr>
              <p:cNvPr id="68" name="Gerader Verbinder 67"/>
              <p:cNvCxnSpPr/>
              <p:nvPr/>
            </p:nvCxnSpPr>
            <p:spPr>
              <a:xfrm flipH="1" flipV="1">
                <a:off x="4477486" y="3550331"/>
                <a:ext cx="360000" cy="725521"/>
              </a:xfrm>
              <a:prstGeom prst="line">
                <a:avLst/>
              </a:prstGeom>
              <a:noFill/>
              <a:ln w="9525" cap="flat" cmpd="sng" algn="ctr">
                <a:solidFill>
                  <a:srgbClr val="EB6A0A">
                    <a:shade val="95000"/>
                    <a:satMod val="105000"/>
                  </a:srgbClr>
                </a:solidFill>
                <a:prstDash val="solid"/>
              </a:ln>
              <a:effectLst/>
            </p:spPr>
          </p:cxnSp>
        </p:grpSp>
      </p:grpSp>
      <p:sp>
        <p:nvSpPr>
          <p:cNvPr id="69" name="Abgerundetes Rechteck 68"/>
          <p:cNvSpPr/>
          <p:nvPr/>
        </p:nvSpPr>
        <p:spPr>
          <a:xfrm>
            <a:off x="961445" y="36312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1</a:t>
            </a:r>
          </a:p>
        </p:txBody>
      </p:sp>
      <p:sp>
        <p:nvSpPr>
          <p:cNvPr id="70" name="Abgerundetes Rechteck 69"/>
          <p:cNvSpPr/>
          <p:nvPr/>
        </p:nvSpPr>
        <p:spPr>
          <a:xfrm>
            <a:off x="5997117" y="36312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25200" tIns="32004" rIns="25200"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n</a:t>
            </a:r>
          </a:p>
        </p:txBody>
      </p:sp>
      <p:sp>
        <p:nvSpPr>
          <p:cNvPr id="71" name="Abgerundetes Rechteck 70"/>
          <p:cNvSpPr/>
          <p:nvPr/>
        </p:nvSpPr>
        <p:spPr>
          <a:xfrm>
            <a:off x="2220363" y="36312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2</a:t>
            </a:r>
          </a:p>
        </p:txBody>
      </p:sp>
      <p:sp>
        <p:nvSpPr>
          <p:cNvPr id="72" name="Abgerundetes Rechteck 71"/>
          <p:cNvSpPr/>
          <p:nvPr/>
        </p:nvSpPr>
        <p:spPr>
          <a:xfrm>
            <a:off x="3479281" y="36312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P</a:t>
            </a:r>
            <a:r>
              <a:rPr kumimoji="0" lang="de-DE" sz="1260" b="0" i="0" u="none" strike="noStrike" kern="0" cap="none" spc="0" normalizeH="0" baseline="-25000" noProof="0" dirty="0">
                <a:ln>
                  <a:noFill/>
                </a:ln>
                <a:solidFill>
                  <a:srgbClr val="FFFFFF"/>
                </a:solidFill>
                <a:effectLst/>
                <a:uLnTx/>
                <a:uFillTx/>
                <a:latin typeface="Frutiger LT Com 55 Roman"/>
                <a:ea typeface="+mn-ea"/>
                <a:cs typeface="+mn-cs"/>
              </a:rPr>
              <a:t>3</a:t>
            </a:r>
          </a:p>
        </p:txBody>
      </p:sp>
      <p:sp>
        <p:nvSpPr>
          <p:cNvPr id="73" name="Abgerundetes Rechteck 72"/>
          <p:cNvSpPr/>
          <p:nvPr/>
        </p:nvSpPr>
        <p:spPr>
          <a:xfrm>
            <a:off x="4738199" y="3631249"/>
            <a:ext cx="531223" cy="291738"/>
          </a:xfrm>
          <a:prstGeom prst="roundRect">
            <a:avLst/>
          </a:prstGeom>
          <a:solidFill>
            <a:srgbClr val="4C99B2"/>
          </a:solidFill>
          <a:ln w="6667" cap="flat" cmpd="sng" algn="ctr">
            <a:noFill/>
            <a:prstDash val="solid"/>
          </a:ln>
          <a:effectLst/>
        </p:spPr>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60" b="0" i="0" u="none" strike="noStrike" kern="0" cap="none" spc="0" normalizeH="0" baseline="0" noProof="0" dirty="0">
                <a:ln>
                  <a:noFill/>
                </a:ln>
                <a:solidFill>
                  <a:srgbClr val="FFFFFF"/>
                </a:solidFill>
                <a:effectLst/>
                <a:uLnTx/>
                <a:uFillTx/>
                <a:latin typeface="Frutiger LT Com 55 Roman"/>
                <a:ea typeface="+mn-ea"/>
                <a:cs typeface="+mn-cs"/>
              </a:rPr>
              <a:t>…</a:t>
            </a:r>
          </a:p>
        </p:txBody>
      </p:sp>
      <p:cxnSp>
        <p:nvCxnSpPr>
          <p:cNvPr id="74" name="Gerade Verbindung mit Pfeil 73"/>
          <p:cNvCxnSpPr>
            <a:stCxn id="69" idx="3"/>
            <a:endCxn id="71" idx="1"/>
          </p:cNvCxnSpPr>
          <p:nvPr/>
        </p:nvCxnSpPr>
        <p:spPr>
          <a:xfrm>
            <a:off x="1492668" y="37771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75" name="Gerade Verbindung mit Pfeil 74"/>
          <p:cNvCxnSpPr>
            <a:stCxn id="71" idx="3"/>
            <a:endCxn id="72" idx="1"/>
          </p:cNvCxnSpPr>
          <p:nvPr/>
        </p:nvCxnSpPr>
        <p:spPr>
          <a:xfrm>
            <a:off x="2751586" y="37771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76" name="Gerade Verbindung mit Pfeil 75"/>
          <p:cNvCxnSpPr>
            <a:stCxn id="72" idx="3"/>
            <a:endCxn id="73" idx="1"/>
          </p:cNvCxnSpPr>
          <p:nvPr/>
        </p:nvCxnSpPr>
        <p:spPr>
          <a:xfrm>
            <a:off x="4010504" y="3777118"/>
            <a:ext cx="727695" cy="0"/>
          </a:xfrm>
          <a:prstGeom prst="straightConnector1">
            <a:avLst/>
          </a:prstGeom>
          <a:noFill/>
          <a:ln w="9525" cap="flat" cmpd="sng" algn="ctr">
            <a:solidFill>
              <a:srgbClr val="000000"/>
            </a:solidFill>
            <a:prstDash val="dash"/>
            <a:headEnd type="none" w="med" len="med"/>
            <a:tailEnd type="triangle" w="med" len="med"/>
          </a:ln>
          <a:effectLst/>
        </p:spPr>
      </p:cxnSp>
      <p:cxnSp>
        <p:nvCxnSpPr>
          <p:cNvPr id="77" name="Gerade Verbindung mit Pfeil 76"/>
          <p:cNvCxnSpPr>
            <a:stCxn id="73" idx="3"/>
            <a:endCxn id="70" idx="1"/>
          </p:cNvCxnSpPr>
          <p:nvPr/>
        </p:nvCxnSpPr>
        <p:spPr>
          <a:xfrm>
            <a:off x="5269422" y="3777118"/>
            <a:ext cx="727695" cy="0"/>
          </a:xfrm>
          <a:prstGeom prst="straightConnector1">
            <a:avLst/>
          </a:prstGeom>
          <a:noFill/>
          <a:ln w="9525" cap="flat" cmpd="sng" algn="ctr">
            <a:solidFill>
              <a:srgbClr val="000000"/>
            </a:solidFill>
            <a:prstDash val="dash"/>
            <a:headEnd type="none" w="med" len="med"/>
            <a:tailEnd type="triangle" w="med" len="med"/>
          </a:ln>
          <a:effectLst/>
        </p:spPr>
      </p:cxnSp>
      <p:sp>
        <p:nvSpPr>
          <p:cNvPr id="78" name="Rectangle 100"/>
          <p:cNvSpPr>
            <a:spLocks noChangeArrowheads="1"/>
          </p:cNvSpPr>
          <p:nvPr/>
        </p:nvSpPr>
        <p:spPr bwMode="gray">
          <a:xfrm>
            <a:off x="4714725" y="5743721"/>
            <a:ext cx="3960000" cy="665173"/>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Disadvantages:</a:t>
            </a:r>
          </a:p>
          <a:p>
            <a:pPr marL="549182" lvl="1" indent="-285750">
              <a:buClr>
                <a:srgbClr val="C00000"/>
              </a:buClr>
              <a:buFont typeface="Wingdings 3" panose="05040102010807070707" pitchFamily="18" charset="2"/>
              <a:buChar char="Æ"/>
              <a:defRPr/>
            </a:pPr>
            <a:r>
              <a:rPr lang="en-US" sz="1400" kern="0" dirty="0">
                <a:solidFill>
                  <a:srgbClr val="000000"/>
                </a:solidFill>
                <a:cs typeface="Arial" pitchFamily="34" charset="0"/>
              </a:rPr>
              <a:t>Correlation required</a:t>
            </a:r>
          </a:p>
        </p:txBody>
      </p:sp>
      <p:sp>
        <p:nvSpPr>
          <p:cNvPr id="79" name="Rectangle 100"/>
          <p:cNvSpPr>
            <a:spLocks noChangeArrowheads="1"/>
          </p:cNvSpPr>
          <p:nvPr/>
        </p:nvSpPr>
        <p:spPr bwMode="gray">
          <a:xfrm>
            <a:off x="468313" y="5743721"/>
            <a:ext cx="3960000" cy="665173"/>
          </a:xfrm>
          <a:prstGeom prst="rect">
            <a:avLst/>
          </a:prstGeom>
          <a:solidFill>
            <a:srgbClr val="D5D9D8"/>
          </a:solidFill>
          <a:ln w="9525" cap="flat" cmpd="sng" algn="ctr">
            <a:noFill/>
            <a:prstDash val="solid"/>
            <a:headEnd/>
            <a:tailEnd/>
          </a:ln>
          <a:effectLst/>
        </p:spPr>
        <p:txBody>
          <a:bodyPr wrap="square" lIns="72000" tIns="72000" rIns="36000" anchor="t" anchorCtr="0">
            <a:spAutoFit/>
          </a:bodyPr>
          <a:lstStyle/>
          <a:p>
            <a:pPr eaLnBrk="0" hangingPunct="0">
              <a:spcAft>
                <a:spcPts val="900"/>
              </a:spcAft>
              <a:buClr>
                <a:schemeClr val="tx2">
                  <a:lumMod val="100000"/>
                </a:schemeClr>
              </a:buClr>
              <a:buSzPct val="100000"/>
            </a:pPr>
            <a:r>
              <a:rPr lang="en-US" sz="1400" b="1" dirty="0"/>
              <a:t>Advantages:</a:t>
            </a:r>
          </a:p>
          <a:p>
            <a:pPr marL="549182" lvl="1" indent="-285750">
              <a:buClr>
                <a:srgbClr val="00B050"/>
              </a:buClr>
              <a:buFont typeface="Wingdings 3" panose="05040102010807070707" pitchFamily="18" charset="2"/>
              <a:buChar char="Æ"/>
              <a:defRPr/>
            </a:pPr>
            <a:r>
              <a:rPr lang="en-US" sz="1400" kern="0" dirty="0">
                <a:solidFill>
                  <a:srgbClr val="000000"/>
                </a:solidFill>
                <a:cs typeface="Arial" pitchFamily="34" charset="0"/>
              </a:rPr>
              <a:t>Avoiding rejects in the EOL test</a:t>
            </a:r>
          </a:p>
        </p:txBody>
      </p:sp>
    </p:spTree>
    <p:extLst>
      <p:ext uri="{BB962C8B-B14F-4D97-AF65-F5344CB8AC3E}">
        <p14:creationId xmlns:p14="http://schemas.microsoft.com/office/powerpoint/2010/main" val="382658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Measurement and correction strategies of imbalances</a:t>
            </a:r>
          </a:p>
        </p:txBody>
      </p:sp>
      <p:sp>
        <p:nvSpPr>
          <p:cNvPr id="3" name="Inhaltsplatzhalter 2"/>
          <p:cNvSpPr>
            <a:spLocks noGrp="1"/>
          </p:cNvSpPr>
          <p:nvPr>
            <p:ph idx="1"/>
          </p:nvPr>
        </p:nvSpPr>
        <p:spPr/>
        <p:txBody>
          <a:bodyPr/>
          <a:lstStyle/>
          <a:p>
            <a:pPr marL="0" indent="0">
              <a:buNone/>
            </a:pPr>
            <a:r>
              <a:rPr lang="en-US" u="sng" noProof="0" dirty="0"/>
              <a:t>Objective:</a:t>
            </a:r>
            <a:r>
              <a:rPr lang="en-US" noProof="0" dirty="0"/>
              <a:t> Correction of imbalance with existing facilities</a:t>
            </a:r>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sz="900" noProof="0" dirty="0"/>
          </a:p>
          <a:p>
            <a:pPr marL="0" indent="0">
              <a:buNone/>
            </a:pPr>
            <a:r>
              <a:rPr lang="en-US" u="sng" noProof="0" dirty="0"/>
              <a:t>Research needed:</a:t>
            </a:r>
            <a:r>
              <a:rPr lang="en-US" noProof="0" dirty="0"/>
              <a:t> </a:t>
            </a:r>
          </a:p>
          <a:p>
            <a:r>
              <a:rPr lang="en-US" noProof="0" dirty="0"/>
              <a:t>Classification of imbalance cases </a:t>
            </a:r>
          </a:p>
          <a:p>
            <a:r>
              <a:rPr lang="en-US" noProof="0" dirty="0"/>
              <a:t>Derivation of compensation method (identification of downstream processes and intervention possibilities)</a:t>
            </a:r>
          </a:p>
          <a:p>
            <a:pPr marL="0" indent="0">
              <a:buNone/>
            </a:pPr>
            <a:endParaRPr lang="en-US" noProof="0" dirty="0"/>
          </a:p>
        </p:txBody>
      </p:sp>
      <p:grpSp>
        <p:nvGrpSpPr>
          <p:cNvPr id="49" name="Gruppieren 48"/>
          <p:cNvGrpSpPr/>
          <p:nvPr/>
        </p:nvGrpSpPr>
        <p:grpSpPr>
          <a:xfrm>
            <a:off x="432194" y="2608614"/>
            <a:ext cx="8357232" cy="2628000"/>
            <a:chOff x="432194" y="2367830"/>
            <a:chExt cx="8357232" cy="2628000"/>
          </a:xfrm>
        </p:grpSpPr>
        <p:sp>
          <p:nvSpPr>
            <p:cNvPr id="4" name="Rechteck 3"/>
            <p:cNvSpPr/>
            <p:nvPr/>
          </p:nvSpPr>
          <p:spPr bwMode="auto">
            <a:xfrm>
              <a:off x="466725" y="2367830"/>
              <a:ext cx="8216900" cy="2628000"/>
            </a:xfrm>
            <a:prstGeom prst="rect">
              <a:avLst/>
            </a:prstGeom>
            <a:solidFill>
              <a:srgbClr val="FFFFFF"/>
            </a:solidFill>
            <a:ln w="19050" algn="ctr">
              <a:solidFill>
                <a:srgbClr val="000000">
                  <a:lumMod val="50000"/>
                  <a:lumOff val="50000"/>
                </a:srgbClr>
              </a:solid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pic>
          <p:nvPicPr>
            <p:cNvPr id="5" name="Grafik 4"/>
            <p:cNvPicPr>
              <a:picLocks noChangeAspect="1"/>
            </p:cNvPicPr>
            <p:nvPr/>
          </p:nvPicPr>
          <p:blipFill rotWithShape="1">
            <a:blip r:embed="rId3" cstate="print">
              <a:extLst>
                <a:ext uri="{28A0092B-C50C-407E-A947-70E740481C1C}">
                  <a14:useLocalDpi xmlns:a14="http://schemas.microsoft.com/office/drawing/2010/main" val="0"/>
                </a:ext>
              </a:extLst>
            </a:blip>
            <a:srcRect t="18961" r="14883" b="19494"/>
            <a:stretch/>
          </p:blipFill>
          <p:spPr>
            <a:xfrm>
              <a:off x="3419880" y="3445245"/>
              <a:ext cx="1584168" cy="576064"/>
            </a:xfrm>
            <a:prstGeom prst="rect">
              <a:avLst/>
            </a:prstGeom>
          </p:spPr>
        </p:pic>
        <p:pic>
          <p:nvPicPr>
            <p:cNvPr id="6" name="Grafik 5"/>
            <p:cNvPicPr>
              <a:picLocks noChangeAspect="1"/>
            </p:cNvPicPr>
            <p:nvPr/>
          </p:nvPicPr>
          <p:blipFill rotWithShape="1">
            <a:blip r:embed="rId4" cstate="print">
              <a:extLst>
                <a:ext uri="{28A0092B-C50C-407E-A947-70E740481C1C}">
                  <a14:useLocalDpi xmlns:a14="http://schemas.microsoft.com/office/drawing/2010/main" val="0"/>
                </a:ext>
              </a:extLst>
            </a:blip>
            <a:srcRect t="23079" r="14883" b="23069"/>
            <a:stretch/>
          </p:blipFill>
          <p:spPr>
            <a:xfrm>
              <a:off x="3419880" y="4045311"/>
              <a:ext cx="1584168" cy="504056"/>
            </a:xfrm>
            <a:prstGeom prst="rect">
              <a:avLst/>
            </a:prstGeom>
          </p:spPr>
        </p:pic>
        <p:pic>
          <p:nvPicPr>
            <p:cNvPr id="7" name="Grafik 6"/>
            <p:cNvPicPr>
              <a:picLocks noChangeAspect="1"/>
            </p:cNvPicPr>
            <p:nvPr/>
          </p:nvPicPr>
          <p:blipFill rotWithShape="1">
            <a:blip r:embed="rId5" cstate="print">
              <a:extLst>
                <a:ext uri="{28A0092B-C50C-407E-A947-70E740481C1C}">
                  <a14:useLocalDpi xmlns:a14="http://schemas.microsoft.com/office/drawing/2010/main" val="0"/>
                </a:ext>
              </a:extLst>
            </a:blip>
            <a:srcRect t="23079" r="14883" b="23069"/>
            <a:stretch/>
          </p:blipFill>
          <p:spPr>
            <a:xfrm>
              <a:off x="3419880" y="2389127"/>
              <a:ext cx="1584168" cy="504056"/>
            </a:xfrm>
            <a:prstGeom prst="rect">
              <a:avLst/>
            </a:prstGeom>
          </p:spPr>
        </p:pic>
        <p:pic>
          <p:nvPicPr>
            <p:cNvPr id="8" name="Grafik 7"/>
            <p:cNvPicPr>
              <a:picLocks noChangeAspect="1"/>
            </p:cNvPicPr>
            <p:nvPr/>
          </p:nvPicPr>
          <p:blipFill rotWithShape="1">
            <a:blip r:embed="rId6" cstate="print">
              <a:extLst>
                <a:ext uri="{28A0092B-C50C-407E-A947-70E740481C1C}">
                  <a14:useLocalDpi xmlns:a14="http://schemas.microsoft.com/office/drawing/2010/main" val="0"/>
                </a:ext>
              </a:extLst>
            </a:blip>
            <a:srcRect t="23069" r="14883" b="23080"/>
            <a:stretch/>
          </p:blipFill>
          <p:spPr>
            <a:xfrm>
              <a:off x="3419880" y="2917186"/>
              <a:ext cx="1584168" cy="504056"/>
            </a:xfrm>
            <a:prstGeom prst="rect">
              <a:avLst/>
            </a:prstGeom>
          </p:spPr>
        </p:pic>
        <p:sp>
          <p:nvSpPr>
            <p:cNvPr id="9" name="Geschweifte Klammer rechts 8"/>
            <p:cNvSpPr/>
            <p:nvPr/>
          </p:nvSpPr>
          <p:spPr bwMode="auto">
            <a:xfrm rot="5400000">
              <a:off x="3689902" y="3321296"/>
              <a:ext cx="252028" cy="2520280"/>
            </a:xfrm>
            <a:prstGeom prst="rightBrace">
              <a:avLst>
                <a:gd name="adj1" fmla="val 48093"/>
                <a:gd name="adj2" fmla="val 50000"/>
              </a:avLst>
            </a:prstGeom>
            <a:noFill/>
            <a:ln w="9525" cap="flat" cmpd="sng" algn="ctr">
              <a:solidFill>
                <a:srgbClr val="000000">
                  <a:lumMod val="50000"/>
                  <a:lumOff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0" cap="none" spc="0" normalizeH="0" baseline="0" noProof="0">
                <a:ln>
                  <a:noFill/>
                </a:ln>
                <a:solidFill>
                  <a:srgbClr val="000000"/>
                </a:solidFill>
                <a:effectLst/>
                <a:uLnTx/>
                <a:uFillTx/>
                <a:latin typeface="Frutiger LT Com 55 Roman" pitchFamily="34" charset="0"/>
              </a:endParaRPr>
            </a:p>
          </p:txBody>
        </p:sp>
        <p:sp>
          <p:nvSpPr>
            <p:cNvPr id="10" name="Textfeld 9"/>
            <p:cNvSpPr txBox="1"/>
            <p:nvPr/>
          </p:nvSpPr>
          <p:spPr>
            <a:xfrm>
              <a:off x="3024597" y="4696006"/>
              <a:ext cx="1582638" cy="276999"/>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200" dirty="0">
                  <a:solidFill>
                    <a:srgbClr val="000000"/>
                  </a:solidFill>
                  <a:latin typeface="Times New Roman" panose="02020603050405020304" pitchFamily="18" charset="0"/>
                  <a:cs typeface="Times New Roman" panose="02020603050405020304" pitchFamily="18" charset="0"/>
                </a:rPr>
                <a:t>Classification</a:t>
              </a:r>
            </a:p>
          </p:txBody>
        </p:sp>
        <p:sp>
          <p:nvSpPr>
            <p:cNvPr id="11" name="Geschweifte Klammer rechts 10"/>
            <p:cNvSpPr/>
            <p:nvPr/>
          </p:nvSpPr>
          <p:spPr bwMode="auto">
            <a:xfrm rot="5400000">
              <a:off x="1421650" y="3645332"/>
              <a:ext cx="252028" cy="1872208"/>
            </a:xfrm>
            <a:prstGeom prst="rightBrace">
              <a:avLst>
                <a:gd name="adj1" fmla="val 40638"/>
                <a:gd name="adj2" fmla="val 50000"/>
              </a:avLst>
            </a:prstGeom>
            <a:noFill/>
            <a:ln w="9525" cap="flat" cmpd="sng" algn="ctr">
              <a:solidFill>
                <a:srgbClr val="000000">
                  <a:lumMod val="50000"/>
                  <a:lumOff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0" cap="none" spc="0" normalizeH="0" baseline="0" noProof="0">
                <a:ln>
                  <a:noFill/>
                </a:ln>
                <a:solidFill>
                  <a:srgbClr val="000000"/>
                </a:solidFill>
                <a:effectLst/>
                <a:uLnTx/>
                <a:uFillTx/>
                <a:latin typeface="Frutiger LT Com 55 Roman" pitchFamily="34" charset="0"/>
              </a:endParaRPr>
            </a:p>
          </p:txBody>
        </p:sp>
        <p:sp>
          <p:nvSpPr>
            <p:cNvPr id="12" name="Textfeld 11"/>
            <p:cNvSpPr txBox="1"/>
            <p:nvPr/>
          </p:nvSpPr>
          <p:spPr>
            <a:xfrm>
              <a:off x="539233" y="4714184"/>
              <a:ext cx="2066647" cy="276999"/>
            </a:xfrm>
            <a:prstGeom prst="rect">
              <a:avLst/>
            </a:prstGeom>
            <a:noFill/>
          </p:spPr>
          <p:txBody>
            <a:bodyPr wrap="square" lIns="0" rIns="0" rtlCol="0">
              <a:spAutoFit/>
            </a:bodyPr>
            <a:lstStyle/>
            <a:p>
              <a:pPr algn="ctr" fontAlgn="base">
                <a:spcBef>
                  <a:spcPct val="0"/>
                </a:spcBef>
                <a:spcAft>
                  <a:spcPct val="40000"/>
                </a:spcAft>
                <a:buFont typeface="Wingdings" pitchFamily="2" charset="2"/>
                <a:buNone/>
              </a:pPr>
              <a:r>
                <a:rPr lang="en-US" sz="1200" dirty="0">
                  <a:solidFill>
                    <a:srgbClr val="000000"/>
                  </a:solidFill>
                  <a:latin typeface="Times New Roman" panose="02020603050405020304" pitchFamily="18" charset="0"/>
                  <a:cs typeface="Times New Roman" panose="02020603050405020304" pitchFamily="18" charset="0"/>
                </a:rPr>
                <a:t>Data acquisition and analysis</a:t>
              </a:r>
            </a:p>
          </p:txBody>
        </p:sp>
        <p:sp>
          <p:nvSpPr>
            <p:cNvPr id="13" name="Eckige Klammer links/rechts 12"/>
            <p:cNvSpPr/>
            <p:nvPr/>
          </p:nvSpPr>
          <p:spPr bwMode="auto">
            <a:xfrm>
              <a:off x="2123728" y="2847243"/>
              <a:ext cx="360040" cy="1248139"/>
            </a:xfrm>
            <a:prstGeom prst="bracketPair">
              <a:avLst/>
            </a:prstGeom>
            <a:noFill/>
            <a:ln w="9525"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rtlCol="0" anchor="ct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400" b="0" i="0" u="none" strike="noStrike" kern="0" cap="none" spc="0" normalizeH="0" baseline="-25000" noProof="0" dirty="0">
                <a:ln>
                  <a:noFill/>
                </a:ln>
                <a:solidFill>
                  <a:srgbClr val="000000"/>
                </a:solidFill>
                <a:effectLst/>
                <a:uLnTx/>
                <a:uFillTx/>
                <a:latin typeface="Frutiger LT Com 55 Roman" pitchFamily="34" charset="0"/>
              </a:endParaRPr>
            </a:p>
          </p:txBody>
        </p:sp>
        <p:pic>
          <p:nvPicPr>
            <p:cNvPr id="14" name="Grafik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2194" y="3096746"/>
              <a:ext cx="1482670" cy="842590"/>
            </a:xfrm>
            <a:prstGeom prst="rect">
              <a:avLst/>
            </a:prstGeom>
          </p:spPr>
        </p:pic>
        <p:sp>
          <p:nvSpPr>
            <p:cNvPr id="15" name="Gleichschenkliges Dreieck 14"/>
            <p:cNvSpPr/>
            <p:nvPr/>
          </p:nvSpPr>
          <p:spPr bwMode="auto">
            <a:xfrm rot="5400000">
              <a:off x="4392003" y="3289253"/>
              <a:ext cx="1944218" cy="432000"/>
            </a:xfrm>
            <a:prstGeom prst="triangle">
              <a:avLst/>
            </a:prstGeom>
            <a:gradFill flip="none" rotWithShape="1">
              <a:gsLst>
                <a:gs pos="0">
                  <a:srgbClr val="25BAE2">
                    <a:lumMod val="40000"/>
                    <a:lumOff val="60000"/>
                  </a:srgbClr>
                </a:gs>
                <a:gs pos="87000">
                  <a:srgbClr val="4C99B2"/>
                </a:gs>
              </a:gsLst>
              <a:lin ang="16200000" scaled="1"/>
              <a:tileRect/>
            </a:gradFill>
            <a:ln w="9525" algn="ctr">
              <a:no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16" name="Geschweifte Klammer rechts 15"/>
            <p:cNvSpPr/>
            <p:nvPr/>
          </p:nvSpPr>
          <p:spPr bwMode="auto">
            <a:xfrm rot="5400000">
              <a:off x="7002270" y="3105272"/>
              <a:ext cx="252028" cy="2952328"/>
            </a:xfrm>
            <a:prstGeom prst="rightBrace">
              <a:avLst>
                <a:gd name="adj1" fmla="val 45608"/>
                <a:gd name="adj2" fmla="val 50000"/>
              </a:avLst>
            </a:prstGeom>
            <a:noFill/>
            <a:ln w="9525" cap="flat" cmpd="sng" algn="ctr">
              <a:solidFill>
                <a:srgbClr val="000000">
                  <a:lumMod val="50000"/>
                  <a:lumOff val="50000"/>
                </a:srgb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endParaRPr kumimoji="0" lang="de-DE" sz="1800" b="0" i="0" u="none" strike="noStrike" kern="0" cap="none" spc="0" normalizeH="0" baseline="0" noProof="0">
                <a:ln>
                  <a:noFill/>
                </a:ln>
                <a:solidFill>
                  <a:srgbClr val="000000"/>
                </a:solidFill>
                <a:effectLst/>
                <a:uLnTx/>
                <a:uFillTx/>
                <a:latin typeface="Frutiger LT Com 55 Roman" pitchFamily="34" charset="0"/>
              </a:endParaRPr>
            </a:p>
          </p:txBody>
        </p:sp>
        <p:pic>
          <p:nvPicPr>
            <p:cNvPr id="17" name="Grafik 16"/>
            <p:cNvPicPr>
              <a:picLocks noChangeAspect="1"/>
            </p:cNvPicPr>
            <p:nvPr/>
          </p:nvPicPr>
          <p:blipFill rotWithShape="1">
            <a:blip r:embed="rId8" cstate="print">
              <a:extLst>
                <a:ext uri="{28A0092B-C50C-407E-A947-70E740481C1C}">
                  <a14:useLocalDpi xmlns:a14="http://schemas.microsoft.com/office/drawing/2010/main" val="0"/>
                </a:ext>
              </a:extLst>
            </a:blip>
            <a:srcRect l="16925" t="23380" r="22438" b="26513"/>
            <a:stretch/>
          </p:blipFill>
          <p:spPr>
            <a:xfrm>
              <a:off x="7385742" y="3133167"/>
              <a:ext cx="1175166" cy="488381"/>
            </a:xfrm>
            <a:prstGeom prst="rect">
              <a:avLst/>
            </a:prstGeom>
          </p:spPr>
        </p:pic>
        <p:sp>
          <p:nvSpPr>
            <p:cNvPr id="18" name="Rechteck 17"/>
            <p:cNvSpPr/>
            <p:nvPr/>
          </p:nvSpPr>
          <p:spPr bwMode="auto">
            <a:xfrm>
              <a:off x="5724128" y="2533359"/>
              <a:ext cx="1224136" cy="1944000"/>
            </a:xfrm>
            <a:prstGeom prst="rect">
              <a:avLst/>
            </a:prstGeom>
            <a:solidFill>
              <a:srgbClr val="FFFFFF">
                <a:lumMod val="95000"/>
              </a:srgbClr>
            </a:solidFill>
            <a:ln w="9525" algn="ctr">
              <a:solidFill>
                <a:srgbClr val="FFFFFF"/>
              </a:solid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19" name="Textfeld 18"/>
            <p:cNvSpPr txBox="1"/>
            <p:nvPr/>
          </p:nvSpPr>
          <p:spPr>
            <a:xfrm>
              <a:off x="5904148" y="4707450"/>
              <a:ext cx="2448272" cy="276999"/>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200" dirty="0">
                  <a:solidFill>
                    <a:srgbClr val="000000"/>
                  </a:solidFill>
                  <a:latin typeface="Times New Roman" panose="02020603050405020304" pitchFamily="18" charset="0"/>
                  <a:cs typeface="Times New Roman" panose="02020603050405020304" pitchFamily="18" charset="0"/>
                </a:rPr>
                <a:t>Compensation method</a:t>
              </a:r>
              <a:endParaRPr lang="en-US" sz="1400" dirty="0">
                <a:solidFill>
                  <a:srgbClr val="000000"/>
                </a:solidFill>
                <a:latin typeface="Times New Roman" panose="02020603050405020304" pitchFamily="18" charset="0"/>
                <a:cs typeface="Times New Roman" panose="02020603050405020304" pitchFamily="18" charset="0"/>
              </a:endParaRPr>
            </a:p>
          </p:txBody>
        </p:sp>
        <p:sp>
          <p:nvSpPr>
            <p:cNvPr id="20" name="Rechteck 19"/>
            <p:cNvSpPr/>
            <p:nvPr/>
          </p:nvSpPr>
          <p:spPr bwMode="auto">
            <a:xfrm>
              <a:off x="5868144" y="3282051"/>
              <a:ext cx="936104" cy="447609"/>
            </a:xfrm>
            <a:prstGeom prst="rect">
              <a:avLst/>
            </a:prstGeom>
            <a:solidFill>
              <a:srgbClr val="4C99B2"/>
            </a:solidFill>
            <a:ln w="9525" algn="ctr">
              <a:noFill/>
              <a:miter lim="800000"/>
              <a:headEnd/>
              <a:tailEnd/>
            </a:ln>
            <a:effectLst/>
            <a:extLst/>
          </p:spPr>
          <p:txBody>
            <a:bodyPr wrap="square" lIns="0" tIns="54000" rIns="0" bIns="54000" rtlCol="0" anchor="ctr">
              <a:spAutoFit/>
            </a:bodyPr>
            <a:lstStyle/>
            <a:p>
              <a:pPr algn="ctr" fontAlgn="base">
                <a:spcBef>
                  <a:spcPct val="0"/>
                </a:spcBef>
                <a:spcAft>
                  <a:spcPts val="563"/>
                </a:spcAft>
                <a:buClr>
                  <a:srgbClr val="FF0000"/>
                </a:buClr>
                <a:buFont typeface="Wingdings" pitchFamily="2" charset="2"/>
                <a:buNone/>
              </a:pPr>
              <a:r>
                <a:rPr lang="en-US" sz="1100" dirty="0">
                  <a:solidFill>
                    <a:srgbClr val="FFFFFF"/>
                  </a:solidFill>
                  <a:latin typeface="Times New Roman" panose="02020603050405020304" pitchFamily="18" charset="0"/>
                  <a:cs typeface="Times New Roman" panose="02020603050405020304" pitchFamily="18" charset="0"/>
                </a:rPr>
                <a:t>Neural   networks</a:t>
              </a:r>
            </a:p>
          </p:txBody>
        </p:sp>
        <p:sp>
          <p:nvSpPr>
            <p:cNvPr id="21" name="Rechteck 20"/>
            <p:cNvSpPr/>
            <p:nvPr/>
          </p:nvSpPr>
          <p:spPr bwMode="auto">
            <a:xfrm>
              <a:off x="5868144" y="2677159"/>
              <a:ext cx="936104" cy="447609"/>
            </a:xfrm>
            <a:prstGeom prst="rect">
              <a:avLst/>
            </a:prstGeom>
            <a:solidFill>
              <a:srgbClr val="4C99B2"/>
            </a:solidFill>
            <a:ln w="9525" algn="ctr">
              <a:noFill/>
              <a:miter lim="800000"/>
              <a:headEnd/>
              <a:tailEnd/>
            </a:ln>
            <a:effectLst/>
            <a:extLst/>
          </p:spPr>
          <p:txBody>
            <a:bodyPr wrap="square" lIns="36000" tIns="54000" rIns="36000" bIns="54000" rtlCol="0" anchor="ctr">
              <a:spAutoFit/>
            </a:bodyPr>
            <a:lstStyle/>
            <a:p>
              <a:pPr algn="ctr" fontAlgn="base">
                <a:spcBef>
                  <a:spcPct val="0"/>
                </a:spcBef>
                <a:spcAft>
                  <a:spcPts val="563"/>
                </a:spcAft>
                <a:buClr>
                  <a:srgbClr val="FF0000"/>
                </a:buClr>
                <a:buFont typeface="Wingdings" pitchFamily="2" charset="2"/>
                <a:buNone/>
              </a:pPr>
              <a:r>
                <a:rPr lang="en-US" sz="1100" dirty="0">
                  <a:solidFill>
                    <a:srgbClr val="FFFFFF"/>
                  </a:solidFill>
                  <a:latin typeface="Times New Roman" panose="02020603050405020304" pitchFamily="18" charset="0"/>
                  <a:cs typeface="Times New Roman" panose="02020603050405020304" pitchFamily="18" charset="0"/>
                </a:rPr>
                <a:t>Correlation analysis</a:t>
              </a:r>
            </a:p>
          </p:txBody>
        </p:sp>
        <p:sp>
          <p:nvSpPr>
            <p:cNvPr id="22" name="Rechteck 21"/>
            <p:cNvSpPr/>
            <p:nvPr/>
          </p:nvSpPr>
          <p:spPr bwMode="auto">
            <a:xfrm>
              <a:off x="5868144" y="3886943"/>
              <a:ext cx="936104" cy="446400"/>
            </a:xfrm>
            <a:prstGeom prst="rect">
              <a:avLst/>
            </a:prstGeom>
            <a:solidFill>
              <a:srgbClr val="4C99B2"/>
            </a:solidFill>
            <a:ln w="9525" algn="ctr">
              <a:noFill/>
              <a:miter lim="800000"/>
              <a:headEnd/>
              <a:tailEnd/>
            </a:ln>
            <a:effectLst/>
            <a:extLst/>
          </p:spPr>
          <p:txBody>
            <a:bodyPr wrap="square" lIns="0" tIns="54000" rIns="0" bIns="54000" rtlCol="0" anchor="ctr">
              <a:noAutofit/>
            </a:bodyPr>
            <a:lstStyle/>
            <a:p>
              <a:pPr algn="ctr" fontAlgn="base">
                <a:spcBef>
                  <a:spcPct val="0"/>
                </a:spcBef>
                <a:spcAft>
                  <a:spcPts val="563"/>
                </a:spcAft>
                <a:buClr>
                  <a:srgbClr val="FF0000"/>
                </a:buClr>
                <a:buFont typeface="Wingdings" pitchFamily="2" charset="2"/>
                <a:buNone/>
              </a:pPr>
              <a:r>
                <a:rPr lang="en-US" sz="1100" dirty="0">
                  <a:solidFill>
                    <a:srgbClr val="FFFFFF"/>
                  </a:solidFill>
                  <a:latin typeface="Times New Roman" panose="02020603050405020304" pitchFamily="18" charset="0"/>
                  <a:cs typeface="Times New Roman" panose="02020603050405020304" pitchFamily="18" charset="0"/>
                </a:rPr>
                <a:t>Fuzzy logic</a:t>
              </a:r>
            </a:p>
          </p:txBody>
        </p:sp>
        <p:sp>
          <p:nvSpPr>
            <p:cNvPr id="23" name="Gleichschenkliges Dreieck 22"/>
            <p:cNvSpPr/>
            <p:nvPr/>
          </p:nvSpPr>
          <p:spPr bwMode="auto">
            <a:xfrm rot="5400000">
              <a:off x="6748903" y="3415719"/>
              <a:ext cx="864000" cy="216000"/>
            </a:xfrm>
            <a:prstGeom prst="triangle">
              <a:avLst/>
            </a:prstGeom>
            <a:gradFill flip="none" rotWithShape="1">
              <a:gsLst>
                <a:gs pos="0">
                  <a:srgbClr val="25BAE2">
                    <a:lumMod val="40000"/>
                    <a:lumOff val="60000"/>
                  </a:srgbClr>
                </a:gs>
                <a:gs pos="87000">
                  <a:srgbClr val="4C99B2"/>
                </a:gs>
              </a:gsLst>
              <a:lin ang="16200000" scaled="1"/>
              <a:tileRect/>
            </a:gradFill>
            <a:ln w="9525" algn="ctr">
              <a:no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24" name="Textfeld 23"/>
            <p:cNvSpPr txBox="1"/>
            <p:nvPr/>
          </p:nvSpPr>
          <p:spPr>
            <a:xfrm>
              <a:off x="7164496" y="3705725"/>
              <a:ext cx="1624930" cy="276999"/>
            </a:xfrm>
            <a:prstGeom prst="rect">
              <a:avLst/>
            </a:prstGeom>
            <a:noFill/>
          </p:spPr>
          <p:txBody>
            <a:bodyPr wrap="square" rtlCol="0">
              <a:spAutoFit/>
            </a:bodyPr>
            <a:lstStyle/>
            <a:p>
              <a:pPr algn="ctr" fontAlgn="base">
                <a:spcBef>
                  <a:spcPct val="0"/>
                </a:spcBef>
                <a:spcAft>
                  <a:spcPct val="40000"/>
                </a:spcAft>
                <a:buFont typeface="Wingdings" pitchFamily="2" charset="2"/>
                <a:buNone/>
              </a:pPr>
              <a:r>
                <a:rPr lang="en-US" sz="1200" dirty="0">
                  <a:solidFill>
                    <a:srgbClr val="000000"/>
                  </a:solidFill>
                  <a:latin typeface="Times New Roman" panose="02020603050405020304" pitchFamily="18" charset="0"/>
                  <a:cs typeface="Times New Roman" panose="02020603050405020304" pitchFamily="18" charset="0"/>
                </a:rPr>
                <a:t>Balanced component</a:t>
              </a:r>
            </a:p>
          </p:txBody>
        </p:sp>
        <p:sp>
          <p:nvSpPr>
            <p:cNvPr id="25" name="Gleichschenkliges Dreieck 24"/>
            <p:cNvSpPr/>
            <p:nvPr/>
          </p:nvSpPr>
          <p:spPr bwMode="auto">
            <a:xfrm rot="5400000">
              <a:off x="1609256" y="3408935"/>
              <a:ext cx="672882" cy="216000"/>
            </a:xfrm>
            <a:prstGeom prst="triangle">
              <a:avLst/>
            </a:prstGeom>
            <a:gradFill flip="none" rotWithShape="1">
              <a:gsLst>
                <a:gs pos="0">
                  <a:srgbClr val="25BAE2">
                    <a:lumMod val="40000"/>
                    <a:lumOff val="60000"/>
                  </a:srgbClr>
                </a:gs>
                <a:gs pos="87000">
                  <a:srgbClr val="4C99B2"/>
                </a:gs>
              </a:gsLst>
              <a:lin ang="16200000" scaled="1"/>
              <a:tileRect/>
            </a:gradFill>
            <a:ln w="9525" algn="ctr">
              <a:noFill/>
              <a:miter lim="800000"/>
              <a:headEnd/>
              <a:tailEnd/>
            </a:ln>
            <a:effectLst/>
            <a:extLst/>
          </p:spPr>
          <p:txBody>
            <a:bodyPr wrap="square" lIns="72000" tIns="54000" rIns="72000" bIns="540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de-DE"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26" name="Gerade Verbindung mit Pfeil 25"/>
            <p:cNvCxnSpPr>
              <a:stCxn id="46" idx="3"/>
              <a:endCxn id="38" idx="2"/>
            </p:cNvCxnSpPr>
            <p:nvPr/>
          </p:nvCxnSpPr>
          <p:spPr>
            <a:xfrm flipV="1">
              <a:off x="2555776" y="2783531"/>
              <a:ext cx="859154" cy="1156659"/>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27" name="Gerade Verbindung mit Pfeil 26"/>
            <p:cNvCxnSpPr>
              <a:stCxn id="46" idx="3"/>
              <a:endCxn id="39" idx="2"/>
            </p:cNvCxnSpPr>
            <p:nvPr/>
          </p:nvCxnSpPr>
          <p:spPr>
            <a:xfrm flipV="1">
              <a:off x="2555776" y="3330486"/>
              <a:ext cx="859155" cy="609704"/>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28" name="Gerade Verbindung mit Pfeil 27"/>
            <p:cNvCxnSpPr>
              <a:stCxn id="46" idx="3"/>
              <a:endCxn id="40" idx="2"/>
            </p:cNvCxnSpPr>
            <p:nvPr/>
          </p:nvCxnSpPr>
          <p:spPr>
            <a:xfrm flipV="1">
              <a:off x="2555776" y="3877441"/>
              <a:ext cx="862261" cy="62749"/>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29" name="Gerade Verbindung mit Pfeil 28"/>
            <p:cNvCxnSpPr>
              <a:stCxn id="46" idx="3"/>
              <a:endCxn id="41" idx="2"/>
            </p:cNvCxnSpPr>
            <p:nvPr/>
          </p:nvCxnSpPr>
          <p:spPr>
            <a:xfrm>
              <a:off x="2555776" y="3940190"/>
              <a:ext cx="864104" cy="484205"/>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0" name="Gerade Verbindung mit Pfeil 29"/>
            <p:cNvCxnSpPr>
              <a:stCxn id="47" idx="3"/>
              <a:endCxn id="38" idx="2"/>
            </p:cNvCxnSpPr>
            <p:nvPr/>
          </p:nvCxnSpPr>
          <p:spPr>
            <a:xfrm flipV="1">
              <a:off x="2555776" y="2783531"/>
              <a:ext cx="859154" cy="544403"/>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1" name="Gerade Verbindung mit Pfeil 30"/>
            <p:cNvCxnSpPr>
              <a:stCxn id="47" idx="3"/>
              <a:endCxn id="39" idx="2"/>
            </p:cNvCxnSpPr>
            <p:nvPr/>
          </p:nvCxnSpPr>
          <p:spPr>
            <a:xfrm>
              <a:off x="2555776" y="3327934"/>
              <a:ext cx="859155" cy="2552"/>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2" name="Gerade Verbindung mit Pfeil 31"/>
            <p:cNvCxnSpPr>
              <a:stCxn id="47" idx="3"/>
              <a:endCxn id="40" idx="2"/>
            </p:cNvCxnSpPr>
            <p:nvPr/>
          </p:nvCxnSpPr>
          <p:spPr>
            <a:xfrm>
              <a:off x="2555776" y="3327934"/>
              <a:ext cx="862261" cy="549507"/>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3" name="Gerade Verbindung mit Pfeil 32"/>
            <p:cNvCxnSpPr>
              <a:stCxn id="47" idx="3"/>
              <a:endCxn id="41" idx="2"/>
            </p:cNvCxnSpPr>
            <p:nvPr/>
          </p:nvCxnSpPr>
          <p:spPr>
            <a:xfrm>
              <a:off x="2555776" y="3327934"/>
              <a:ext cx="864104" cy="1096461"/>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4" name="Gerade Verbindung mit Pfeil 33"/>
            <p:cNvCxnSpPr>
              <a:stCxn id="45" idx="3"/>
              <a:endCxn id="38" idx="2"/>
            </p:cNvCxnSpPr>
            <p:nvPr/>
          </p:nvCxnSpPr>
          <p:spPr>
            <a:xfrm flipV="1">
              <a:off x="2555776" y="2783531"/>
              <a:ext cx="859154" cy="238275"/>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5" name="Gerade Verbindung mit Pfeil 34"/>
            <p:cNvCxnSpPr>
              <a:stCxn id="45" idx="3"/>
              <a:endCxn id="39" idx="2"/>
            </p:cNvCxnSpPr>
            <p:nvPr/>
          </p:nvCxnSpPr>
          <p:spPr>
            <a:xfrm>
              <a:off x="2555776" y="3021806"/>
              <a:ext cx="859155" cy="308680"/>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6" name="Gerade Verbindung mit Pfeil 35"/>
            <p:cNvCxnSpPr>
              <a:stCxn id="45" idx="3"/>
              <a:endCxn id="40" idx="2"/>
            </p:cNvCxnSpPr>
            <p:nvPr/>
          </p:nvCxnSpPr>
          <p:spPr>
            <a:xfrm>
              <a:off x="2555776" y="3021806"/>
              <a:ext cx="862261" cy="855635"/>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37" name="Gerade Verbindung mit Pfeil 36"/>
            <p:cNvCxnSpPr>
              <a:stCxn id="45" idx="3"/>
              <a:endCxn id="41" idx="2"/>
            </p:cNvCxnSpPr>
            <p:nvPr/>
          </p:nvCxnSpPr>
          <p:spPr>
            <a:xfrm>
              <a:off x="2555776" y="3021806"/>
              <a:ext cx="864104" cy="1402589"/>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sp>
          <p:nvSpPr>
            <p:cNvPr id="38" name="Ellipse 37"/>
            <p:cNvSpPr/>
            <p:nvPr/>
          </p:nvSpPr>
          <p:spPr>
            <a:xfrm>
              <a:off x="3414930" y="2690095"/>
              <a:ext cx="186871" cy="186871"/>
            </a:xfrm>
            <a:prstGeom prst="ellipse">
              <a:avLst/>
            </a:prstGeom>
            <a:solidFill>
              <a:srgbClr val="FF0000">
                <a:lumMod val="20000"/>
                <a:lumOff val="80000"/>
              </a:srgbClr>
            </a:solidFill>
            <a:ln w="11037" cap="flat" cmpd="sng" algn="ctr">
              <a:solidFill>
                <a:srgbClr val="FF0000">
                  <a:lumMod val="40000"/>
                  <a:lumOff val="60000"/>
                </a:srgbClr>
              </a:solidFill>
              <a:prstDash val="solid"/>
            </a:ln>
            <a:effectLst>
              <a:outerShdw blurRad="40000" dist="20000" dir="5400000" rotWithShape="0">
                <a:srgbClr val="000000">
                  <a:alpha val="38000"/>
                </a:srgbClr>
              </a:outerShdw>
            </a:effectLst>
          </p:spPr>
          <p:txBody>
            <a:bodyPr wrap="none" lIns="67808" tIns="33904" rIns="67808" bIns="3390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0" i="0" u="none" strike="noStrike" kern="0" cap="none" spc="0" normalizeH="0" baseline="0" noProof="0" dirty="0">
                <a:ln>
                  <a:noFill/>
                </a:ln>
                <a:solidFill>
                  <a:srgbClr val="000000"/>
                </a:solidFill>
                <a:effectLst/>
                <a:uLnTx/>
                <a:uFillTx/>
                <a:latin typeface="Frutiger LT Com 55 Roman"/>
                <a:cs typeface="Times New Roman" panose="02020603050405020304" pitchFamily="18" charset="0"/>
              </a:endParaRPr>
            </a:p>
          </p:txBody>
        </p:sp>
        <p:sp>
          <p:nvSpPr>
            <p:cNvPr id="39" name="Ellipse 38"/>
            <p:cNvSpPr/>
            <p:nvPr/>
          </p:nvSpPr>
          <p:spPr>
            <a:xfrm>
              <a:off x="3414931" y="3237050"/>
              <a:ext cx="186871" cy="186871"/>
            </a:xfrm>
            <a:prstGeom prst="ellipse">
              <a:avLst/>
            </a:prstGeom>
            <a:solidFill>
              <a:srgbClr val="FF0000">
                <a:lumMod val="60000"/>
                <a:lumOff val="40000"/>
              </a:srgbClr>
            </a:solidFill>
            <a:ln w="11037" cap="flat" cmpd="sng" algn="ctr">
              <a:solidFill>
                <a:srgbClr val="FF0000">
                  <a:lumMod val="40000"/>
                  <a:lumOff val="60000"/>
                </a:srgbClr>
              </a:solidFill>
              <a:prstDash val="solid"/>
            </a:ln>
            <a:effectLst>
              <a:outerShdw blurRad="40000" dist="20000" dir="5400000" rotWithShape="0">
                <a:srgbClr val="000000">
                  <a:alpha val="38000"/>
                </a:srgbClr>
              </a:outerShdw>
            </a:effectLst>
          </p:spPr>
          <p:txBody>
            <a:bodyPr wrap="none" lIns="67808" tIns="33904" rIns="67808" bIns="3390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0" i="0" u="none" strike="noStrike" kern="0" cap="none" spc="0" normalizeH="0" baseline="0" noProof="0" dirty="0">
                <a:ln>
                  <a:noFill/>
                </a:ln>
                <a:solidFill>
                  <a:srgbClr val="000000"/>
                </a:solidFill>
                <a:effectLst/>
                <a:uLnTx/>
                <a:uFillTx/>
                <a:latin typeface="Frutiger LT Com 55 Roman"/>
                <a:cs typeface="Times New Roman" panose="02020603050405020304" pitchFamily="18" charset="0"/>
              </a:endParaRPr>
            </a:p>
          </p:txBody>
        </p:sp>
        <p:sp>
          <p:nvSpPr>
            <p:cNvPr id="40" name="Ellipse 39"/>
            <p:cNvSpPr/>
            <p:nvPr/>
          </p:nvSpPr>
          <p:spPr>
            <a:xfrm>
              <a:off x="3418037" y="3784005"/>
              <a:ext cx="186871" cy="186871"/>
            </a:xfrm>
            <a:prstGeom prst="ellipse">
              <a:avLst/>
            </a:prstGeom>
            <a:solidFill>
              <a:srgbClr val="FF0000">
                <a:lumMod val="75000"/>
              </a:srgbClr>
            </a:solidFill>
            <a:ln w="11037" cap="flat" cmpd="sng" algn="ctr">
              <a:solidFill>
                <a:srgbClr val="FF0000">
                  <a:lumMod val="40000"/>
                  <a:lumOff val="60000"/>
                </a:srgbClr>
              </a:solidFill>
              <a:prstDash val="solid"/>
            </a:ln>
            <a:effectLst>
              <a:outerShdw blurRad="40000" dist="20000" dir="5400000" rotWithShape="0">
                <a:srgbClr val="000000">
                  <a:alpha val="38000"/>
                </a:srgbClr>
              </a:outerShdw>
            </a:effectLst>
          </p:spPr>
          <p:txBody>
            <a:bodyPr wrap="none" lIns="67808" tIns="33904" rIns="67808" bIns="3390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0" i="0" u="none" strike="noStrike" kern="0" cap="none" spc="0" normalizeH="0" baseline="0" noProof="0" dirty="0">
                <a:ln>
                  <a:noFill/>
                </a:ln>
                <a:solidFill>
                  <a:srgbClr val="000000"/>
                </a:solidFill>
                <a:effectLst/>
                <a:uLnTx/>
                <a:uFillTx/>
                <a:latin typeface="Frutiger LT Com 55 Roman"/>
                <a:cs typeface="Times New Roman" panose="02020603050405020304" pitchFamily="18" charset="0"/>
              </a:endParaRPr>
            </a:p>
          </p:txBody>
        </p:sp>
        <p:sp>
          <p:nvSpPr>
            <p:cNvPr id="41" name="Ellipse 40"/>
            <p:cNvSpPr/>
            <p:nvPr/>
          </p:nvSpPr>
          <p:spPr>
            <a:xfrm>
              <a:off x="3419880" y="4330959"/>
              <a:ext cx="186871" cy="186871"/>
            </a:xfrm>
            <a:prstGeom prst="ellipse">
              <a:avLst/>
            </a:prstGeom>
            <a:solidFill>
              <a:srgbClr val="FF0000">
                <a:lumMod val="60000"/>
                <a:lumOff val="40000"/>
              </a:srgbClr>
            </a:solidFill>
            <a:ln w="11037" cap="flat" cmpd="sng" algn="ctr">
              <a:solidFill>
                <a:srgbClr val="FF0000">
                  <a:lumMod val="40000"/>
                  <a:lumOff val="60000"/>
                </a:srgbClr>
              </a:solidFill>
              <a:prstDash val="solid"/>
            </a:ln>
            <a:effectLst>
              <a:outerShdw blurRad="40000" dist="20000" dir="5400000" rotWithShape="0">
                <a:srgbClr val="000000">
                  <a:alpha val="38000"/>
                </a:srgbClr>
              </a:outerShdw>
            </a:effectLst>
          </p:spPr>
          <p:txBody>
            <a:bodyPr wrap="none" lIns="67808" tIns="33904" rIns="67808" bIns="3390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100" b="0" i="0" u="none" strike="noStrike" kern="0" cap="none" spc="0" normalizeH="0" baseline="0" noProof="0" dirty="0">
                <a:ln>
                  <a:noFill/>
                </a:ln>
                <a:solidFill>
                  <a:srgbClr val="000000"/>
                </a:solidFill>
                <a:effectLst/>
                <a:uLnTx/>
                <a:uFillTx/>
                <a:latin typeface="Frutiger LT Com 55 Roman"/>
                <a:cs typeface="Times New Roman" panose="02020603050405020304" pitchFamily="18" charset="0"/>
              </a:endParaRPr>
            </a:p>
          </p:txBody>
        </p:sp>
        <p:cxnSp>
          <p:nvCxnSpPr>
            <p:cNvPr id="42" name="Gerade Verbindung mit Pfeil 41"/>
            <p:cNvCxnSpPr>
              <a:stCxn id="41" idx="0"/>
              <a:endCxn id="40" idx="4"/>
            </p:cNvCxnSpPr>
            <p:nvPr/>
          </p:nvCxnSpPr>
          <p:spPr>
            <a:xfrm flipH="1" flipV="1">
              <a:off x="3511473" y="3970876"/>
              <a:ext cx="1843" cy="360083"/>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43" name="Gerade Verbindung mit Pfeil 42"/>
            <p:cNvCxnSpPr>
              <a:stCxn id="40" idx="0"/>
              <a:endCxn id="39" idx="4"/>
            </p:cNvCxnSpPr>
            <p:nvPr/>
          </p:nvCxnSpPr>
          <p:spPr>
            <a:xfrm flipH="1" flipV="1">
              <a:off x="3508367" y="3423921"/>
              <a:ext cx="3106" cy="360084"/>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cxnSp>
          <p:nvCxnSpPr>
            <p:cNvPr id="44" name="Gerade Verbindung mit Pfeil 43"/>
            <p:cNvCxnSpPr>
              <a:stCxn id="39" idx="0"/>
              <a:endCxn id="38" idx="4"/>
            </p:cNvCxnSpPr>
            <p:nvPr/>
          </p:nvCxnSpPr>
          <p:spPr>
            <a:xfrm flipH="1" flipV="1">
              <a:off x="3508366" y="2876966"/>
              <a:ext cx="1" cy="360084"/>
            </a:xfrm>
            <a:prstGeom prst="straightConnector1">
              <a:avLst/>
            </a:prstGeom>
            <a:noFill/>
            <a:ln w="7358" cap="flat" cmpd="sng" algn="ctr">
              <a:solidFill>
                <a:srgbClr val="000000"/>
              </a:solidFill>
              <a:prstDash val="solid"/>
              <a:tailEnd type="none"/>
            </a:ln>
            <a:effectLst>
              <a:outerShdw blurRad="40005" dist="20320" dir="5400000" algn="ctr" rotWithShape="0">
                <a:srgbClr val="000000">
                  <a:alpha val="38000"/>
                </a:srgbClr>
              </a:outerShdw>
            </a:effectLst>
          </p:spPr>
        </p:cxnSp>
        <p:sp>
          <p:nvSpPr>
            <p:cNvPr id="45" name="Textfeld 44"/>
            <p:cNvSpPr txBox="1"/>
            <p:nvPr/>
          </p:nvSpPr>
          <p:spPr>
            <a:xfrm>
              <a:off x="2118179" y="2867917"/>
              <a:ext cx="437597" cy="307777"/>
            </a:xfrm>
            <a:prstGeom prst="rect">
              <a:avLst/>
            </a:prstGeom>
            <a:noFill/>
          </p:spPr>
          <p:txBody>
            <a:bodyPr wrap="square" rtlCol="0">
              <a:spAutoFit/>
            </a:bodyPr>
            <a:lstStyle/>
            <a:p>
              <a:pPr fontAlgn="base">
                <a:spcBef>
                  <a:spcPct val="0"/>
                </a:spcBef>
                <a:spcAft>
                  <a:spcPct val="40000"/>
                </a:spcAft>
                <a:buFont typeface="Wingdings" pitchFamily="2" charset="2"/>
                <a:buNone/>
              </a:pPr>
              <a:r>
                <a:rPr lang="de-DE" sz="1400" dirty="0">
                  <a:solidFill>
                    <a:srgbClr val="000000"/>
                  </a:solidFill>
                  <a:latin typeface="Frutiger LT Com 55 Roman" pitchFamily="34" charset="0"/>
                </a:rPr>
                <a:t>U</a:t>
              </a:r>
              <a:r>
                <a:rPr lang="de-DE" sz="1400" baseline="-25000" dirty="0">
                  <a:solidFill>
                    <a:srgbClr val="000000"/>
                  </a:solidFill>
                  <a:latin typeface="Frutiger LT Com 55 Roman" pitchFamily="34" charset="0"/>
                </a:rPr>
                <a:t>1</a:t>
              </a:r>
              <a:endParaRPr lang="de-DE" sz="1400" dirty="0">
                <a:solidFill>
                  <a:srgbClr val="000000"/>
                </a:solidFill>
                <a:latin typeface="Frutiger LT Com 55 Roman" pitchFamily="34" charset="0"/>
              </a:endParaRPr>
            </a:p>
          </p:txBody>
        </p:sp>
        <p:sp>
          <p:nvSpPr>
            <p:cNvPr id="46" name="Textfeld 45"/>
            <p:cNvSpPr txBox="1"/>
            <p:nvPr/>
          </p:nvSpPr>
          <p:spPr>
            <a:xfrm>
              <a:off x="2118179" y="3786301"/>
              <a:ext cx="437597" cy="307777"/>
            </a:xfrm>
            <a:prstGeom prst="rect">
              <a:avLst/>
            </a:prstGeom>
            <a:noFill/>
          </p:spPr>
          <p:txBody>
            <a:bodyPr wrap="square" rtlCol="0">
              <a:spAutoFit/>
            </a:bodyPr>
            <a:lstStyle/>
            <a:p>
              <a:pPr fontAlgn="base">
                <a:spcBef>
                  <a:spcPct val="0"/>
                </a:spcBef>
                <a:spcAft>
                  <a:spcPct val="40000"/>
                </a:spcAft>
                <a:buFont typeface="Wingdings" pitchFamily="2" charset="2"/>
                <a:buNone/>
              </a:pPr>
              <a:r>
                <a:rPr lang="de-DE" sz="1400" dirty="0" err="1">
                  <a:solidFill>
                    <a:srgbClr val="000000"/>
                  </a:solidFill>
                  <a:latin typeface="Frutiger LT Com 55 Roman" pitchFamily="34" charset="0"/>
                </a:rPr>
                <a:t>U</a:t>
              </a:r>
              <a:r>
                <a:rPr lang="de-DE" sz="1400" baseline="-25000" dirty="0" err="1">
                  <a:solidFill>
                    <a:srgbClr val="000000"/>
                  </a:solidFill>
                  <a:latin typeface="Frutiger LT Com 55 Roman" pitchFamily="34" charset="0"/>
                </a:rPr>
                <a:t>n</a:t>
              </a:r>
              <a:endParaRPr lang="de-DE" sz="1400" dirty="0">
                <a:solidFill>
                  <a:srgbClr val="000000"/>
                </a:solidFill>
                <a:latin typeface="Frutiger LT Com 55 Roman" pitchFamily="34" charset="0"/>
              </a:endParaRPr>
            </a:p>
          </p:txBody>
        </p:sp>
        <p:sp>
          <p:nvSpPr>
            <p:cNvPr id="47" name="Textfeld 46"/>
            <p:cNvSpPr txBox="1"/>
            <p:nvPr/>
          </p:nvSpPr>
          <p:spPr>
            <a:xfrm>
              <a:off x="2118179" y="3174045"/>
              <a:ext cx="437597" cy="307777"/>
            </a:xfrm>
            <a:prstGeom prst="rect">
              <a:avLst/>
            </a:prstGeom>
            <a:noFill/>
          </p:spPr>
          <p:txBody>
            <a:bodyPr wrap="square" rtlCol="0">
              <a:spAutoFit/>
            </a:bodyPr>
            <a:lstStyle/>
            <a:p>
              <a:pPr fontAlgn="base">
                <a:spcBef>
                  <a:spcPct val="0"/>
                </a:spcBef>
                <a:spcAft>
                  <a:spcPct val="40000"/>
                </a:spcAft>
                <a:buFont typeface="Wingdings" pitchFamily="2" charset="2"/>
                <a:buNone/>
              </a:pPr>
              <a:r>
                <a:rPr lang="de-DE" sz="1400" dirty="0">
                  <a:solidFill>
                    <a:srgbClr val="000000"/>
                  </a:solidFill>
                  <a:latin typeface="Frutiger LT Com 55 Roman" pitchFamily="34" charset="0"/>
                </a:rPr>
                <a:t>U</a:t>
              </a:r>
              <a:r>
                <a:rPr lang="de-DE" sz="1400" baseline="-25000" dirty="0">
                  <a:solidFill>
                    <a:srgbClr val="000000"/>
                  </a:solidFill>
                  <a:latin typeface="Frutiger LT Com 55 Roman" pitchFamily="34" charset="0"/>
                </a:rPr>
                <a:t>2</a:t>
              </a:r>
              <a:endParaRPr lang="de-DE" sz="1400" dirty="0">
                <a:solidFill>
                  <a:srgbClr val="000000"/>
                </a:solidFill>
                <a:latin typeface="Frutiger LT Com 55 Roman" pitchFamily="34" charset="0"/>
              </a:endParaRPr>
            </a:p>
          </p:txBody>
        </p:sp>
        <p:sp>
          <p:nvSpPr>
            <p:cNvPr id="48" name="Textfeld 47"/>
            <p:cNvSpPr txBox="1"/>
            <p:nvPr/>
          </p:nvSpPr>
          <p:spPr>
            <a:xfrm>
              <a:off x="2118179" y="3480173"/>
              <a:ext cx="437597" cy="307777"/>
            </a:xfrm>
            <a:prstGeom prst="rect">
              <a:avLst/>
            </a:prstGeom>
            <a:noFill/>
          </p:spPr>
          <p:txBody>
            <a:bodyPr wrap="square" rtlCol="0">
              <a:spAutoFit/>
            </a:bodyPr>
            <a:lstStyle/>
            <a:p>
              <a:pPr fontAlgn="base">
                <a:spcBef>
                  <a:spcPct val="0"/>
                </a:spcBef>
                <a:spcAft>
                  <a:spcPct val="40000"/>
                </a:spcAft>
                <a:buFont typeface="Wingdings" pitchFamily="2" charset="2"/>
                <a:buNone/>
              </a:pPr>
              <a:r>
                <a:rPr lang="de-DE" sz="1400" dirty="0">
                  <a:solidFill>
                    <a:srgbClr val="000000"/>
                  </a:solidFill>
                  <a:latin typeface="Frutiger LT Com 55 Roman" pitchFamily="34" charset="0"/>
                </a:rPr>
                <a:t>…</a:t>
              </a:r>
            </a:p>
          </p:txBody>
        </p:sp>
      </p:grpSp>
    </p:spTree>
    <p:extLst>
      <p:ext uri="{BB962C8B-B14F-4D97-AF65-F5344CB8AC3E}">
        <p14:creationId xmlns:p14="http://schemas.microsoft.com/office/powerpoint/2010/main" val="3060314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685800" y="1387475"/>
            <a:ext cx="7899400" cy="457200"/>
          </a:xfrm>
          <a:prstGeom prst="rect">
            <a:avLst/>
          </a:prstGeom>
          <a:noFill/>
          <a:ln w="12700">
            <a:noFill/>
            <a:miter lim="800000"/>
            <a:headEnd/>
            <a:tailEnd/>
          </a:ln>
          <a:effectLst/>
        </p:spPr>
        <p:txBody>
          <a:bodyPr>
            <a:spAutoFit/>
          </a:bodyPr>
          <a:lstStyle/>
          <a:p>
            <a:pPr algn="ctr" eaLnBrk="0" hangingPunct="0">
              <a:spcBef>
                <a:spcPct val="50000"/>
              </a:spcBef>
            </a:pPr>
            <a:r>
              <a:rPr lang="de-DE" sz="2400" b="1" dirty="0">
                <a:solidFill>
                  <a:srgbClr val="000066"/>
                </a:solidFill>
                <a:latin typeface="Times" charset="0"/>
                <a:cs typeface="Times New Roman" pitchFamily="18" charset="0"/>
              </a:rPr>
              <a:t>Content</a:t>
            </a:r>
            <a:endParaRPr lang="it-IT" sz="2400" b="1" dirty="0">
              <a:solidFill>
                <a:srgbClr val="000066"/>
              </a:solidFill>
              <a:latin typeface="Times" charset="0"/>
              <a:cs typeface="Times New Roman" pitchFamily="18" charset="0"/>
            </a:endParaRPr>
          </a:p>
        </p:txBody>
      </p:sp>
      <p:sp>
        <p:nvSpPr>
          <p:cNvPr id="9" name="Text Box 4"/>
          <p:cNvSpPr txBox="1">
            <a:spLocks noChangeArrowheads="1"/>
          </p:cNvSpPr>
          <p:nvPr/>
        </p:nvSpPr>
        <p:spPr bwMode="auto">
          <a:xfrm>
            <a:off x="1676400" y="2057400"/>
            <a:ext cx="184150" cy="304800"/>
          </a:xfrm>
          <a:prstGeom prst="rect">
            <a:avLst/>
          </a:prstGeom>
          <a:noFill/>
          <a:ln w="9525">
            <a:noFill/>
            <a:miter lim="800000"/>
            <a:headEnd/>
            <a:tailEnd/>
          </a:ln>
          <a:effectLst/>
        </p:spPr>
        <p:txBody>
          <a:bodyPr wrap="none">
            <a:spAutoFit/>
          </a:bodyPr>
          <a:lstStyle/>
          <a:p>
            <a:pPr algn="ctr" eaLnBrk="0" hangingPunct="0"/>
            <a:endParaRPr lang="it-IT" sz="1400">
              <a:solidFill>
                <a:srgbClr val="000066"/>
              </a:solidFill>
              <a:latin typeface="Times" charset="0"/>
            </a:endParaRPr>
          </a:p>
        </p:txBody>
      </p:sp>
      <p:sp>
        <p:nvSpPr>
          <p:cNvPr id="10" name="Text Box 5"/>
          <p:cNvSpPr txBox="1">
            <a:spLocks noChangeArrowheads="1"/>
          </p:cNvSpPr>
          <p:nvPr/>
        </p:nvSpPr>
        <p:spPr bwMode="auto">
          <a:xfrm>
            <a:off x="468313" y="2243138"/>
            <a:ext cx="8208962" cy="3908762"/>
          </a:xfrm>
          <a:prstGeom prst="rect">
            <a:avLst/>
          </a:prstGeom>
          <a:noFill/>
          <a:ln w="9525">
            <a:noFill/>
            <a:miter lim="800000"/>
            <a:headEnd/>
            <a:tailEnd/>
          </a:ln>
          <a:effectLst/>
        </p:spPr>
        <p:txBody>
          <a:bodyPr>
            <a:spAutoFit/>
          </a:bodyPr>
          <a:lstStyle/>
          <a:p>
            <a:pPr marL="190500" indent="-190500" algn="just" eaLnBrk="0" hangingPunct="0">
              <a:buFont typeface="Times" charset="0"/>
              <a:buChar char="•"/>
            </a:pPr>
            <a:r>
              <a:rPr lang="en-US" sz="1600" dirty="0">
                <a:solidFill>
                  <a:srgbClr val="000066"/>
                </a:solidFill>
                <a:latin typeface="Times New Roman" pitchFamily="18" charset="0"/>
              </a:rPr>
              <a:t>Introduction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Problems</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Solutions approaches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data analysis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control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Monitoring</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Downstream compensation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b="1" dirty="0">
                <a:solidFill>
                  <a:srgbClr val="FF0000"/>
                </a:solidFill>
                <a:latin typeface="Times New Roman" pitchFamily="18" charset="0"/>
              </a:rPr>
              <a:t>Summary</a:t>
            </a:r>
          </a:p>
          <a:p>
            <a:pPr algn="just" eaLnBrk="0" hangingPunct="0"/>
            <a:endParaRPr lang="en-US" sz="1600" dirty="0">
              <a:solidFill>
                <a:srgbClr val="000066"/>
              </a:solidFill>
              <a:latin typeface="Times New Roman" pitchFamily="18" charset="0"/>
            </a:endParaRPr>
          </a:p>
          <a:p>
            <a:pPr marL="190500" indent="-190500" algn="ctr" eaLnBrk="0" hangingPunct="0">
              <a:spcBef>
                <a:spcPct val="50000"/>
              </a:spcBef>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p:txBody>
      </p:sp>
    </p:spTree>
    <p:extLst>
      <p:ext uri="{BB962C8B-B14F-4D97-AF65-F5344CB8AC3E}">
        <p14:creationId xmlns:p14="http://schemas.microsoft.com/office/powerpoint/2010/main" val="4212988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Summary</a:t>
            </a:r>
          </a:p>
        </p:txBody>
      </p:sp>
      <p:sp>
        <p:nvSpPr>
          <p:cNvPr id="3" name="Inhaltsplatzhalter 2"/>
          <p:cNvSpPr>
            <a:spLocks noGrp="1"/>
          </p:cNvSpPr>
          <p:nvPr>
            <p:ph idx="1"/>
          </p:nvPr>
        </p:nvSpPr>
        <p:spPr/>
        <p:txBody>
          <a:bodyPr/>
          <a:lstStyle/>
          <a:p>
            <a:pPr marL="0" indent="0">
              <a:buNone/>
            </a:pPr>
            <a:r>
              <a:rPr lang="en-US" u="sng" noProof="0" dirty="0"/>
              <a:t>Objective:</a:t>
            </a:r>
            <a:r>
              <a:rPr lang="en-US" noProof="0" dirty="0"/>
              <a:t> Development of an alternative/supplement to the widespread EOL tests</a:t>
            </a:r>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endParaRPr lang="en-US" noProof="0" dirty="0"/>
          </a:p>
          <a:p>
            <a:pPr marL="0" indent="0">
              <a:buNone/>
            </a:pPr>
            <a:r>
              <a:rPr lang="en-US" u="sng" noProof="0" dirty="0"/>
              <a:t>Expected results:</a:t>
            </a:r>
            <a:r>
              <a:rPr lang="en-US" noProof="0" dirty="0"/>
              <a:t> </a:t>
            </a:r>
          </a:p>
          <a:p>
            <a:r>
              <a:rPr lang="en-US" noProof="0" dirty="0"/>
              <a:t>Reduction of production costs</a:t>
            </a:r>
          </a:p>
          <a:p>
            <a:r>
              <a:rPr lang="en-US" noProof="0" dirty="0"/>
              <a:t>Reduction of scrap parts</a:t>
            </a:r>
          </a:p>
          <a:p>
            <a:r>
              <a:rPr lang="en-US" noProof="0" dirty="0"/>
              <a:t>Increase of production flexibility and productivity</a:t>
            </a:r>
          </a:p>
        </p:txBody>
      </p:sp>
      <p:grpSp>
        <p:nvGrpSpPr>
          <p:cNvPr id="16" name="Gruppieren 15"/>
          <p:cNvGrpSpPr/>
          <p:nvPr/>
        </p:nvGrpSpPr>
        <p:grpSpPr>
          <a:xfrm>
            <a:off x="460375" y="2702916"/>
            <a:ext cx="8432105" cy="2219084"/>
            <a:chOff x="460375" y="1688430"/>
            <a:chExt cx="8432105" cy="2219084"/>
          </a:xfrm>
        </p:grpSpPr>
        <p:sp>
          <p:nvSpPr>
            <p:cNvPr id="4" name="Inhaltsplatzhalter 2"/>
            <p:cNvSpPr txBox="1">
              <a:spLocks/>
            </p:cNvSpPr>
            <p:nvPr/>
          </p:nvSpPr>
          <p:spPr bwMode="auto">
            <a:xfrm>
              <a:off x="6855361" y="3356619"/>
              <a:ext cx="2037119" cy="449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40000"/>
                </a:spcAft>
                <a:buClr>
                  <a:schemeClr val="tx2"/>
                </a:buClr>
                <a:buFont typeface="Wingdings" pitchFamily="2" charset="2"/>
                <a:defRPr>
                  <a:solidFill>
                    <a:schemeClr val="tx1"/>
                  </a:solidFill>
                  <a:latin typeface="+mn-lt"/>
                  <a:ea typeface="+mn-ea"/>
                  <a:cs typeface="+mn-cs"/>
                </a:defRPr>
              </a:lvl1pPr>
              <a:lvl2pPr marL="263432" indent="-261846" algn="l" rtl="0" eaLnBrk="1" fontAlgn="base" hangingPunct="1">
                <a:spcBef>
                  <a:spcPct val="0"/>
                </a:spcBef>
                <a:spcAft>
                  <a:spcPct val="40000"/>
                </a:spcAft>
                <a:buClr>
                  <a:schemeClr val="tx2"/>
                </a:buClr>
                <a:buFont typeface="Wingdings" pitchFamily="2" charset="2"/>
                <a:buChar char="n"/>
                <a:defRPr>
                  <a:solidFill>
                    <a:schemeClr val="tx1"/>
                  </a:solidFill>
                  <a:latin typeface="+mn-lt"/>
                </a:defRPr>
              </a:lvl2pPr>
              <a:lvl3pPr marL="531625" indent="-266606"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3pPr>
              <a:lvl4pPr marL="799818" indent="-266606"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4pPr>
              <a:lvl5pPr marL="1079120" indent="-27771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5pPr>
              <a:lvl6pPr marL="1536158" indent="-27771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1993196" indent="-27771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2450236" indent="-27771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2907274" indent="-27771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a:lstStyle>
            <a:p>
              <a:pPr defTabSz="648000">
                <a:spcBef>
                  <a:spcPts val="0"/>
                </a:spcBef>
                <a:spcAft>
                  <a:spcPts val="0"/>
                </a:spcAft>
                <a:buClr>
                  <a:srgbClr val="FF0000"/>
                </a:buClr>
                <a:defRPr/>
              </a:pPr>
              <a:r>
                <a:rPr lang="en-US" sz="1400" kern="0" dirty="0">
                  <a:solidFill>
                    <a:srgbClr val="000066"/>
                  </a:solidFill>
                  <a:latin typeface="Times New Roman" panose="02020603050405020304" pitchFamily="18" charset="0"/>
                  <a:cs typeface="Times New Roman" panose="02020603050405020304" pitchFamily="18" charset="0"/>
                </a:rPr>
                <a:t>Adaption of subsequent processes</a:t>
              </a:r>
            </a:p>
          </p:txBody>
        </p:sp>
        <p:pic>
          <p:nvPicPr>
            <p:cNvPr id="5" name="Grafik 4" descr="Logo"/>
            <p:cNvPicPr>
              <a:picLocks noChangeAspect="1"/>
            </p:cNvPicPr>
            <p:nvPr/>
          </p:nvPicPr>
          <p:blipFill>
            <a:blip r:embed="rId3" cstate="print">
              <a:extLst>
                <a:ext uri="{28A0092B-C50C-407E-A947-70E740481C1C}">
                  <a14:useLocalDpi xmlns:a14="http://schemas.microsoft.com/office/drawing/2010/main" val="0"/>
                </a:ext>
              </a:extLst>
            </a:blip>
            <a:srcRect l="11230" t="30287" r="11891" b="11359"/>
            <a:stretch>
              <a:fillRect/>
            </a:stretch>
          </p:blipFill>
          <p:spPr bwMode="auto">
            <a:xfrm>
              <a:off x="2699792" y="1741656"/>
              <a:ext cx="1790636" cy="485042"/>
            </a:xfrm>
            <a:prstGeom prst="rect">
              <a:avLst/>
            </a:prstGeom>
            <a:noFill/>
            <a:ln>
              <a:noFill/>
            </a:ln>
          </p:spPr>
        </p:pic>
        <p:sp>
          <p:nvSpPr>
            <p:cNvPr id="6" name="Abgerundetes Rechteck 5"/>
            <p:cNvSpPr/>
            <p:nvPr/>
          </p:nvSpPr>
          <p:spPr bwMode="auto">
            <a:xfrm>
              <a:off x="1187624" y="1688430"/>
              <a:ext cx="1440160" cy="597383"/>
            </a:xfrm>
            <a:prstGeom prst="roundRect">
              <a:avLst/>
            </a:prstGeom>
            <a:solidFill>
              <a:srgbClr val="FFFFFF"/>
            </a:solidFill>
            <a:ln w="19050" algn="ctr">
              <a:solidFill>
                <a:srgbClr val="4C99B2"/>
              </a:solidFill>
              <a:miter lim="800000"/>
              <a:headEnd/>
              <a:tailEnd/>
            </a:ln>
            <a:effectLst/>
            <a:extLst/>
          </p:spPr>
          <p:txBody>
            <a:bodyPr wrap="square" lIns="72000" tIns="54000" rIns="72000" bIns="54000" rtlCol="0" anchor="ctr">
              <a:spAutoFit/>
            </a:bodyPr>
            <a:lstStyle/>
            <a:p>
              <a:pPr marL="0" marR="0" lvl="0" indent="0" algn="ctr" defTabSz="914400" eaLnBrk="1" fontAlgn="base" latinLnBrk="0" hangingPunct="1">
                <a:lnSpc>
                  <a:spcPct val="100000"/>
                </a:lnSpc>
                <a:spcBef>
                  <a:spcPct val="0"/>
                </a:spcBef>
                <a:spcAft>
                  <a:spcPts val="0"/>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ForZDM</a:t>
              </a:r>
            </a:p>
            <a:p>
              <a:pPr marL="0" marR="0" lvl="0" indent="0" algn="ctr" defTabSz="914400" eaLnBrk="1" fontAlgn="base" latinLnBrk="0" hangingPunct="1">
                <a:lnSpc>
                  <a:spcPct val="100000"/>
                </a:lnSpc>
                <a:spcBef>
                  <a:spcPct val="0"/>
                </a:spcBef>
                <a:spcAft>
                  <a:spcPts val="0"/>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approach</a:t>
              </a:r>
            </a:p>
          </p:txBody>
        </p:sp>
        <p:sp>
          <p:nvSpPr>
            <p:cNvPr id="7" name="Abgerundetes Rechteck 6"/>
            <p:cNvSpPr/>
            <p:nvPr/>
          </p:nvSpPr>
          <p:spPr bwMode="auto">
            <a:xfrm>
              <a:off x="2412856" y="2574334"/>
              <a:ext cx="1440160" cy="597383"/>
            </a:xfrm>
            <a:prstGeom prst="roundRect">
              <a:avLst/>
            </a:prstGeom>
            <a:solidFill>
              <a:srgbClr val="FFFFFF"/>
            </a:solidFill>
            <a:ln w="19050" algn="ctr">
              <a:solidFill>
                <a:srgbClr val="4C99B2"/>
              </a:solidFill>
              <a:miter lim="800000"/>
              <a:headEnd/>
              <a:tailEnd/>
            </a:ln>
            <a:effectLst/>
            <a:extLst/>
          </p:spPr>
          <p:txBody>
            <a:bodyPr wrap="square" lIns="72000" tIns="54000" rIns="72000" bIns="54000" rtlCol="0" anchor="ctr">
              <a:spAutoFit/>
            </a:bodyPr>
            <a:lstStyle/>
            <a:p>
              <a:pPr marL="0" marR="0" lvl="0" indent="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Correction of errors</a:t>
              </a:r>
            </a:p>
          </p:txBody>
        </p:sp>
        <p:sp>
          <p:nvSpPr>
            <p:cNvPr id="8" name="Abgerundetes Rechteck 7"/>
            <p:cNvSpPr/>
            <p:nvPr/>
          </p:nvSpPr>
          <p:spPr bwMode="auto">
            <a:xfrm>
              <a:off x="460375" y="2568156"/>
              <a:ext cx="1722251" cy="597383"/>
            </a:xfrm>
            <a:prstGeom prst="roundRect">
              <a:avLst/>
            </a:prstGeom>
            <a:solidFill>
              <a:srgbClr val="FFFFFF"/>
            </a:solidFill>
            <a:ln w="19050" algn="ctr">
              <a:solidFill>
                <a:srgbClr val="4C99B2"/>
              </a:solidFill>
              <a:miter lim="800000"/>
              <a:headEnd/>
              <a:tailEnd/>
            </a:ln>
            <a:effectLst/>
            <a:extLst/>
          </p:spPr>
          <p:txBody>
            <a:bodyPr wrap="square" lIns="72000" tIns="54000" rIns="72000" bIns="54000" rtlCol="0" anchor="ctr">
              <a:spAutoFit/>
            </a:bodyPr>
            <a:lstStyle/>
            <a:p>
              <a:pPr marL="0" marR="0" lvl="0" indent="0" algn="ctr" defTabSz="914400" eaLnBrk="1" fontAlgn="base" latinLnBrk="0" hangingPunct="1">
                <a:lnSpc>
                  <a:spcPct val="100000"/>
                </a:lnSpc>
                <a:spcBef>
                  <a:spcPct val="0"/>
                </a:spcBef>
                <a:spcAft>
                  <a:spcPts val="0"/>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Minimization of defect emergence</a:t>
              </a:r>
            </a:p>
          </p:txBody>
        </p:sp>
        <p:cxnSp>
          <p:nvCxnSpPr>
            <p:cNvPr id="9" name="Gewinkelte Verbindung 8"/>
            <p:cNvCxnSpPr>
              <a:stCxn id="6" idx="2"/>
              <a:endCxn id="8" idx="0"/>
            </p:cNvCxnSpPr>
            <p:nvPr/>
          </p:nvCxnSpPr>
          <p:spPr bwMode="auto">
            <a:xfrm rot="5400000">
              <a:off x="1473432" y="2133883"/>
              <a:ext cx="282343" cy="586203"/>
            </a:xfrm>
            <a:prstGeom prst="bentConnector3">
              <a:avLst/>
            </a:prstGeom>
            <a:noFill/>
            <a:ln w="1905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winkelte Verbindung 9"/>
            <p:cNvCxnSpPr>
              <a:stCxn id="6" idx="2"/>
              <a:endCxn id="7" idx="0"/>
            </p:cNvCxnSpPr>
            <p:nvPr/>
          </p:nvCxnSpPr>
          <p:spPr bwMode="auto">
            <a:xfrm rot="16200000" flipH="1">
              <a:off x="2376060" y="1817457"/>
              <a:ext cx="288521" cy="1225232"/>
            </a:xfrm>
            <a:prstGeom prst="bentConnector3">
              <a:avLst/>
            </a:prstGeom>
            <a:noFill/>
            <a:ln w="19050"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Abgerundetes Rechteck 10"/>
            <p:cNvSpPr/>
            <p:nvPr/>
          </p:nvSpPr>
          <p:spPr bwMode="auto">
            <a:xfrm>
              <a:off x="743859" y="3430373"/>
              <a:ext cx="1441974" cy="359019"/>
            </a:xfrm>
            <a:prstGeom prst="roundRect">
              <a:avLst/>
            </a:prstGeom>
            <a:solidFill>
              <a:srgbClr val="FFFFFF"/>
            </a:solidFill>
            <a:ln w="19050" algn="ctr">
              <a:solidFill>
                <a:srgbClr val="4C99B2"/>
              </a:solidFill>
              <a:miter lim="800000"/>
              <a:headEnd/>
              <a:tailEnd/>
            </a:ln>
            <a:effectLst/>
            <a:extLst/>
          </p:spPr>
          <p:txBody>
            <a:bodyPr wrap="square" lIns="72000" tIns="54000" rIns="72000" bIns="54000" rtlCol="0" anchor="ctr">
              <a:spAutoFit/>
            </a:bodyPr>
            <a:lstStyle/>
            <a:p>
              <a:pPr marL="0" marR="0" lvl="0" indent="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In-line repair</a:t>
              </a:r>
            </a:p>
          </p:txBody>
        </p:sp>
        <p:sp>
          <p:nvSpPr>
            <p:cNvPr id="12" name="Abgerundetes Rechteck 11"/>
            <p:cNvSpPr/>
            <p:nvPr/>
          </p:nvSpPr>
          <p:spPr bwMode="auto">
            <a:xfrm>
              <a:off x="2412856" y="3447972"/>
              <a:ext cx="1441974" cy="324000"/>
            </a:xfrm>
            <a:prstGeom prst="roundRect">
              <a:avLst/>
            </a:prstGeom>
            <a:solidFill>
              <a:srgbClr val="FFFFFF"/>
            </a:solidFill>
            <a:ln w="19050" algn="ctr">
              <a:solidFill>
                <a:srgbClr val="4C99B2"/>
              </a:solidFill>
              <a:miter lim="800000"/>
              <a:headEnd/>
              <a:tailEnd/>
            </a:ln>
            <a:effectLst/>
            <a:extLst/>
          </p:spPr>
          <p:txBody>
            <a:bodyPr wrap="square" lIns="72000" tIns="54000" rIns="72000" bIns="54000" rtlCol="0" anchor="ctr">
              <a:noAutofit/>
            </a:bodyPr>
            <a:lstStyle/>
            <a:p>
              <a:pPr marL="0" marR="0" lvl="0" indent="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400" b="0" i="0" u="none" strike="noStrike" kern="0" cap="none" spc="0" normalizeH="0" baseline="0" dirty="0">
                  <a:ln>
                    <a:noFill/>
                  </a:ln>
                  <a:solidFill>
                    <a:srgbClr val="000000"/>
                  </a:solidFill>
                  <a:effectLst/>
                  <a:uLnTx/>
                  <a:uFillTx/>
                  <a:latin typeface="Frutiger LT Com 55 Roman"/>
                </a:rPr>
                <a:t>Downstream</a:t>
              </a:r>
            </a:p>
          </p:txBody>
        </p:sp>
        <p:cxnSp>
          <p:nvCxnSpPr>
            <p:cNvPr id="13" name="Gewinkelte Verbindung 12"/>
            <p:cNvCxnSpPr/>
            <p:nvPr/>
          </p:nvCxnSpPr>
          <p:spPr bwMode="auto">
            <a:xfrm rot="5400000">
              <a:off x="2151972" y="2475207"/>
              <a:ext cx="278276" cy="1671297"/>
            </a:xfrm>
            <a:prstGeom prst="bentConnector3">
              <a:avLst>
                <a:gd name="adj1" fmla="val 50000"/>
              </a:avLst>
            </a:prstGeom>
            <a:noFill/>
            <a:ln w="1905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winkelte Verbindung 13"/>
            <p:cNvCxnSpPr>
              <a:stCxn id="7" idx="2"/>
              <a:endCxn id="12" idx="0"/>
            </p:cNvCxnSpPr>
            <p:nvPr/>
          </p:nvCxnSpPr>
          <p:spPr bwMode="auto">
            <a:xfrm rot="16200000" flipH="1">
              <a:off x="2995262" y="3309390"/>
              <a:ext cx="276255" cy="907"/>
            </a:xfrm>
            <a:prstGeom prst="bentConnector3">
              <a:avLst>
                <a:gd name="adj1" fmla="val 50000"/>
              </a:avLst>
            </a:prstGeom>
            <a:noFill/>
            <a:ln w="19050"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71700" y="3248718"/>
              <a:ext cx="2526031" cy="658796"/>
            </a:xfrm>
            <a:prstGeom prst="rect">
              <a:avLst/>
            </a:prstGeom>
          </p:spPr>
        </p:pic>
      </p:grpSp>
    </p:spTree>
    <p:extLst>
      <p:ext uri="{BB962C8B-B14F-4D97-AF65-F5344CB8AC3E}">
        <p14:creationId xmlns:p14="http://schemas.microsoft.com/office/powerpoint/2010/main" val="2648640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008496" y="2274286"/>
            <a:ext cx="6934592" cy="4470201"/>
          </a:xfrm>
          <a:prstGeom prst="rect">
            <a:avLst/>
          </a:prstGeom>
          <a:noFill/>
          <a:ln/>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pPr>
            <a:endParaRPr lang="en-US" b="1" kern="0" dirty="0">
              <a:solidFill>
                <a:srgbClr val="000066"/>
              </a:solidFill>
            </a:endParaRPr>
          </a:p>
          <a:p>
            <a:pPr marL="0" indent="0" algn="ctr">
              <a:buNone/>
            </a:pPr>
            <a:r>
              <a:rPr lang="en-US" sz="2400" b="1" dirty="0">
                <a:solidFill>
                  <a:srgbClr val="000066"/>
                </a:solidFill>
                <a:latin typeface="Times New Roman" panose="02020603050405020304" pitchFamily="18" charset="0"/>
                <a:cs typeface="Times New Roman" panose="02020603050405020304" pitchFamily="18" charset="0"/>
              </a:rPr>
              <a:t>Zero defect manufacturing strategies for reduction of scrap and inspection effort in multi-stage production systems</a:t>
            </a:r>
          </a:p>
        </p:txBody>
      </p:sp>
      <p:sp>
        <p:nvSpPr>
          <p:cNvPr id="4" name="Text Box 3"/>
          <p:cNvSpPr txBox="1">
            <a:spLocks noChangeArrowheads="1"/>
          </p:cNvSpPr>
          <p:nvPr/>
        </p:nvSpPr>
        <p:spPr bwMode="auto">
          <a:xfrm>
            <a:off x="833718" y="4346854"/>
            <a:ext cx="7450746" cy="2554545"/>
          </a:xfrm>
          <a:prstGeom prst="rect">
            <a:avLst/>
          </a:prstGeom>
          <a:noFill/>
          <a:ln w="9525">
            <a:noFill/>
            <a:miter lim="800000"/>
            <a:headEnd/>
            <a:tailEnd/>
          </a:ln>
          <a:effectLst/>
        </p:spPr>
        <p:txBody>
          <a:bodyPr wrap="square">
            <a:spAutoFit/>
          </a:bodyPr>
          <a:lstStyle/>
          <a:p>
            <a:pPr algn="ctr"/>
            <a:r>
              <a:rPr lang="it-IT" b="1" u="sng" dirty="0">
                <a:solidFill>
                  <a:srgbClr val="000066"/>
                </a:solidFill>
                <a:latin typeface="Times New Roman" panose="02020603050405020304" pitchFamily="18" charset="0"/>
                <a:cs typeface="Times New Roman" panose="02020603050405020304" pitchFamily="18" charset="0"/>
              </a:rPr>
              <a:t>F. </a:t>
            </a:r>
            <a:r>
              <a:rPr lang="it-IT" b="1" u="sng" dirty="0" err="1">
                <a:solidFill>
                  <a:srgbClr val="000066"/>
                </a:solidFill>
                <a:latin typeface="Times New Roman" panose="02020603050405020304" pitchFamily="18" charset="0"/>
                <a:cs typeface="Times New Roman" panose="02020603050405020304" pitchFamily="18" charset="0"/>
              </a:rPr>
              <a:t>Eger</a:t>
            </a:r>
            <a:r>
              <a:rPr lang="it-IT" b="1" u="sng" baseline="30000" dirty="0" err="1">
                <a:solidFill>
                  <a:srgbClr val="000066"/>
                </a:solidFill>
                <a:latin typeface="Times New Roman" panose="02020603050405020304" pitchFamily="18" charset="0"/>
                <a:cs typeface="Times New Roman" panose="02020603050405020304" pitchFamily="18" charset="0"/>
              </a:rPr>
              <a:t>a</a:t>
            </a:r>
            <a:r>
              <a:rPr lang="it-IT" b="1" dirty="0">
                <a:solidFill>
                  <a:srgbClr val="000066"/>
                </a:solidFill>
                <a:latin typeface="Times New Roman" panose="02020603050405020304" pitchFamily="18" charset="0"/>
                <a:cs typeface="Times New Roman" panose="02020603050405020304" pitchFamily="18" charset="0"/>
              </a:rPr>
              <a:t>, D. </a:t>
            </a:r>
            <a:r>
              <a:rPr lang="it-IT" b="1" dirty="0" err="1">
                <a:solidFill>
                  <a:srgbClr val="000066"/>
                </a:solidFill>
                <a:latin typeface="Times New Roman" panose="02020603050405020304" pitchFamily="18" charset="0"/>
                <a:cs typeface="Times New Roman" panose="02020603050405020304" pitchFamily="18" charset="0"/>
              </a:rPr>
              <a:t>Coupek</a:t>
            </a:r>
            <a:r>
              <a:rPr lang="it-IT" b="1" baseline="30000" dirty="0" err="1">
                <a:solidFill>
                  <a:srgbClr val="000066"/>
                </a:solidFill>
                <a:latin typeface="Times New Roman" panose="02020603050405020304" pitchFamily="18" charset="0"/>
                <a:cs typeface="Times New Roman" panose="02020603050405020304" pitchFamily="18" charset="0"/>
              </a:rPr>
              <a:t>a</a:t>
            </a:r>
            <a:r>
              <a:rPr lang="it-IT" b="1" dirty="0">
                <a:solidFill>
                  <a:srgbClr val="000066"/>
                </a:solidFill>
                <a:latin typeface="Times New Roman" panose="02020603050405020304" pitchFamily="18" charset="0"/>
                <a:cs typeface="Times New Roman" panose="02020603050405020304" pitchFamily="18" charset="0"/>
              </a:rPr>
              <a:t>, D. </a:t>
            </a:r>
            <a:r>
              <a:rPr lang="it-IT" b="1" dirty="0" err="1">
                <a:solidFill>
                  <a:srgbClr val="000066"/>
                </a:solidFill>
                <a:latin typeface="Times New Roman" panose="02020603050405020304" pitchFamily="18" charset="0"/>
                <a:cs typeface="Times New Roman" panose="02020603050405020304" pitchFamily="18" charset="0"/>
              </a:rPr>
              <a:t>Caputo</a:t>
            </a:r>
            <a:r>
              <a:rPr lang="it-IT" b="1" baseline="30000" dirty="0" err="1">
                <a:solidFill>
                  <a:srgbClr val="000066"/>
                </a:solidFill>
                <a:latin typeface="Times New Roman" panose="02020603050405020304" pitchFamily="18" charset="0"/>
                <a:cs typeface="Times New Roman" panose="02020603050405020304" pitchFamily="18" charset="0"/>
              </a:rPr>
              <a:t>b</a:t>
            </a:r>
            <a:r>
              <a:rPr lang="it-IT" b="1" dirty="0">
                <a:solidFill>
                  <a:srgbClr val="000066"/>
                </a:solidFill>
                <a:latin typeface="Times New Roman" panose="02020603050405020304" pitchFamily="18" charset="0"/>
                <a:cs typeface="Times New Roman" panose="02020603050405020304" pitchFamily="18" charset="0"/>
              </a:rPr>
              <a:t>, M. </a:t>
            </a:r>
            <a:r>
              <a:rPr lang="it-IT" b="1" dirty="0" err="1">
                <a:solidFill>
                  <a:srgbClr val="000066"/>
                </a:solidFill>
                <a:latin typeface="Times New Roman" panose="02020603050405020304" pitchFamily="18" charset="0"/>
                <a:cs typeface="Times New Roman" panose="02020603050405020304" pitchFamily="18" charset="0"/>
              </a:rPr>
              <a:t>Colledani</a:t>
            </a:r>
            <a:r>
              <a:rPr lang="it-IT" b="1" baseline="30000" dirty="0" err="1">
                <a:solidFill>
                  <a:srgbClr val="000066"/>
                </a:solidFill>
                <a:latin typeface="Times New Roman" panose="02020603050405020304" pitchFamily="18" charset="0"/>
                <a:cs typeface="Times New Roman" panose="02020603050405020304" pitchFamily="18" charset="0"/>
              </a:rPr>
              <a:t>c</a:t>
            </a:r>
            <a:r>
              <a:rPr lang="it-IT" b="1" dirty="0">
                <a:solidFill>
                  <a:srgbClr val="000066"/>
                </a:solidFill>
                <a:latin typeface="Times New Roman" panose="02020603050405020304" pitchFamily="18" charset="0"/>
                <a:cs typeface="Times New Roman" panose="02020603050405020304" pitchFamily="18" charset="0"/>
              </a:rPr>
              <a:t>, M. </a:t>
            </a:r>
            <a:r>
              <a:rPr lang="it-IT" b="1" dirty="0" err="1">
                <a:solidFill>
                  <a:srgbClr val="000066"/>
                </a:solidFill>
                <a:latin typeface="Times New Roman" panose="02020603050405020304" pitchFamily="18" charset="0"/>
                <a:cs typeface="Times New Roman" panose="02020603050405020304" pitchFamily="18" charset="0"/>
              </a:rPr>
              <a:t>Penalva</a:t>
            </a:r>
            <a:r>
              <a:rPr lang="it-IT" b="1" baseline="30000" dirty="0" err="1">
                <a:solidFill>
                  <a:srgbClr val="000066"/>
                </a:solidFill>
                <a:latin typeface="Times New Roman" panose="02020603050405020304" pitchFamily="18" charset="0"/>
                <a:cs typeface="Times New Roman" panose="02020603050405020304" pitchFamily="18" charset="0"/>
              </a:rPr>
              <a:t>d</a:t>
            </a:r>
            <a:r>
              <a:rPr lang="it-IT" b="1" dirty="0">
                <a:solidFill>
                  <a:srgbClr val="000066"/>
                </a:solidFill>
                <a:latin typeface="Times New Roman" panose="02020603050405020304" pitchFamily="18" charset="0"/>
                <a:cs typeface="Times New Roman" panose="02020603050405020304" pitchFamily="18" charset="0"/>
              </a:rPr>
              <a:t>, J. A. </a:t>
            </a:r>
            <a:r>
              <a:rPr lang="it-IT" b="1" dirty="0" err="1">
                <a:solidFill>
                  <a:srgbClr val="000066"/>
                </a:solidFill>
                <a:latin typeface="Times New Roman" panose="02020603050405020304" pitchFamily="18" charset="0"/>
                <a:cs typeface="Times New Roman" panose="02020603050405020304" pitchFamily="18" charset="0"/>
              </a:rPr>
              <a:t>Ortiz</a:t>
            </a:r>
            <a:r>
              <a:rPr lang="it-IT" b="1" baseline="30000" dirty="0" err="1">
                <a:solidFill>
                  <a:srgbClr val="000066"/>
                </a:solidFill>
                <a:latin typeface="Times New Roman" panose="02020603050405020304" pitchFamily="18" charset="0"/>
                <a:cs typeface="Times New Roman" panose="02020603050405020304" pitchFamily="18" charset="0"/>
              </a:rPr>
              <a:t>e</a:t>
            </a:r>
            <a:r>
              <a:rPr lang="it-IT" b="1" dirty="0">
                <a:solidFill>
                  <a:srgbClr val="000066"/>
                </a:solidFill>
                <a:latin typeface="Times New Roman" panose="02020603050405020304" pitchFamily="18" charset="0"/>
                <a:cs typeface="Times New Roman" panose="02020603050405020304" pitchFamily="18" charset="0"/>
              </a:rPr>
              <a:t>, H. </a:t>
            </a:r>
            <a:r>
              <a:rPr lang="it-IT" b="1" dirty="0" err="1">
                <a:solidFill>
                  <a:srgbClr val="000066"/>
                </a:solidFill>
                <a:latin typeface="Times New Roman" panose="02020603050405020304" pitchFamily="18" charset="0"/>
                <a:cs typeface="Times New Roman" panose="02020603050405020304" pitchFamily="18" charset="0"/>
              </a:rPr>
              <a:t>Freiberger</a:t>
            </a:r>
            <a:r>
              <a:rPr lang="it-IT" b="1" baseline="30000" dirty="0" err="1">
                <a:solidFill>
                  <a:srgbClr val="000066"/>
                </a:solidFill>
                <a:latin typeface="Times New Roman" panose="02020603050405020304" pitchFamily="18" charset="0"/>
                <a:cs typeface="Times New Roman" panose="02020603050405020304" pitchFamily="18" charset="0"/>
              </a:rPr>
              <a:t>f</a:t>
            </a:r>
            <a:r>
              <a:rPr lang="it-IT" b="1" dirty="0">
                <a:solidFill>
                  <a:srgbClr val="000066"/>
                </a:solidFill>
                <a:latin typeface="Times New Roman" panose="02020603050405020304" pitchFamily="18" charset="0"/>
                <a:cs typeface="Times New Roman" panose="02020603050405020304" pitchFamily="18" charset="0"/>
              </a:rPr>
              <a:t>, G. </a:t>
            </a:r>
            <a:r>
              <a:rPr lang="it-IT" b="1" dirty="0" err="1">
                <a:solidFill>
                  <a:srgbClr val="000066"/>
                </a:solidFill>
                <a:latin typeface="Times New Roman" panose="02020603050405020304" pitchFamily="18" charset="0"/>
                <a:cs typeface="Times New Roman" panose="02020603050405020304" pitchFamily="18" charset="0"/>
              </a:rPr>
              <a:t>Kollegger</a:t>
            </a:r>
            <a:r>
              <a:rPr lang="it-IT" b="1" baseline="30000" dirty="0" err="1">
                <a:solidFill>
                  <a:srgbClr val="000066"/>
                </a:solidFill>
                <a:latin typeface="Times New Roman" panose="02020603050405020304" pitchFamily="18" charset="0"/>
                <a:cs typeface="Times New Roman" panose="02020603050405020304" pitchFamily="18" charset="0"/>
              </a:rPr>
              <a:t>g</a:t>
            </a:r>
            <a:endParaRPr lang="it-IT" b="1" baseline="30000" dirty="0">
              <a:solidFill>
                <a:srgbClr val="000066"/>
              </a:solidFill>
              <a:latin typeface="Times New Roman" panose="02020603050405020304" pitchFamily="18" charset="0"/>
              <a:cs typeface="Times New Roman" panose="02020603050405020304" pitchFamily="18" charset="0"/>
            </a:endParaRPr>
          </a:p>
          <a:p>
            <a:pPr algn="ctr"/>
            <a:endParaRPr lang="it-IT" b="1" dirty="0">
              <a:solidFill>
                <a:srgbClr val="000066"/>
              </a:solidFill>
              <a:latin typeface="Times New Roman" panose="02020603050405020304" pitchFamily="18" charset="0"/>
              <a:cs typeface="Times New Roman" panose="02020603050405020304" pitchFamily="18" charset="0"/>
            </a:endParaRPr>
          </a:p>
          <a:p>
            <a:pPr algn="ctr"/>
            <a:endParaRPr lang="it-IT" sz="900" b="1" dirty="0">
              <a:solidFill>
                <a:srgbClr val="000066"/>
              </a:solidFill>
              <a:latin typeface="Times New Roman" panose="02020603050405020304" pitchFamily="18" charset="0"/>
              <a:cs typeface="Times New Roman" panose="02020603050405020304" pitchFamily="18" charset="0"/>
            </a:endParaRPr>
          </a:p>
          <a:p>
            <a:pPr algn="ctr"/>
            <a:r>
              <a:rPr lang="en-US" sz="1100" baseline="30000" dirty="0" err="1">
                <a:solidFill>
                  <a:srgbClr val="000066"/>
                </a:solidFill>
              </a:rPr>
              <a:t>a</a:t>
            </a:r>
            <a:r>
              <a:rPr lang="en-US" sz="1100" dirty="0" err="1">
                <a:solidFill>
                  <a:srgbClr val="000066"/>
                </a:solidFill>
              </a:rPr>
              <a:t>Institute</a:t>
            </a:r>
            <a:r>
              <a:rPr lang="en-US" sz="1100" dirty="0">
                <a:solidFill>
                  <a:srgbClr val="000066"/>
                </a:solidFill>
              </a:rPr>
              <a:t> for Control Engineering of Machine Tools and Manufacturing Units, </a:t>
            </a:r>
            <a:r>
              <a:rPr lang="en-US" sz="1100" dirty="0" err="1">
                <a:solidFill>
                  <a:srgbClr val="000066"/>
                </a:solidFill>
              </a:rPr>
              <a:t>Seidenstr</a:t>
            </a:r>
            <a:r>
              <a:rPr lang="en-US" sz="1100" dirty="0">
                <a:solidFill>
                  <a:srgbClr val="000066"/>
                </a:solidFill>
              </a:rPr>
              <a:t>. 36, Stuttgart 70174, Germany</a:t>
            </a:r>
            <a:br>
              <a:rPr lang="en-US" sz="1100" dirty="0">
                <a:solidFill>
                  <a:srgbClr val="000066"/>
                </a:solidFill>
              </a:rPr>
            </a:br>
            <a:r>
              <a:rPr lang="en-US" sz="1100" baseline="30000" dirty="0" err="1">
                <a:solidFill>
                  <a:srgbClr val="000066"/>
                </a:solidFill>
              </a:rPr>
              <a:t>b</a:t>
            </a:r>
            <a:r>
              <a:rPr lang="en-US" sz="1100" dirty="0" err="1">
                <a:solidFill>
                  <a:srgbClr val="000066"/>
                </a:solidFill>
              </a:rPr>
              <a:t>GKN</a:t>
            </a:r>
            <a:r>
              <a:rPr lang="en-US" sz="1100" dirty="0">
                <a:solidFill>
                  <a:srgbClr val="000066"/>
                </a:solidFill>
              </a:rPr>
              <a:t> Aerospace Engine Systems Norway, </a:t>
            </a:r>
            <a:r>
              <a:rPr lang="en-US" sz="1100" dirty="0" err="1">
                <a:solidFill>
                  <a:srgbClr val="000066"/>
                </a:solidFill>
              </a:rPr>
              <a:t>Kirkegårdsveien</a:t>
            </a:r>
            <a:r>
              <a:rPr lang="en-US" sz="1100" dirty="0">
                <a:solidFill>
                  <a:srgbClr val="000066"/>
                </a:solidFill>
              </a:rPr>
              <a:t> 45 N-3616 Kongsberg, Norway</a:t>
            </a:r>
            <a:br>
              <a:rPr lang="en-US" sz="1100" dirty="0">
                <a:solidFill>
                  <a:srgbClr val="000066"/>
                </a:solidFill>
              </a:rPr>
            </a:br>
            <a:r>
              <a:rPr lang="en-US" sz="1100" baseline="30000" dirty="0" err="1">
                <a:solidFill>
                  <a:srgbClr val="000066"/>
                </a:solidFill>
              </a:rPr>
              <a:t>c</a:t>
            </a:r>
            <a:r>
              <a:rPr lang="en-US" sz="1100" dirty="0" err="1">
                <a:solidFill>
                  <a:srgbClr val="000066"/>
                </a:solidFill>
              </a:rPr>
              <a:t>Politecnico</a:t>
            </a:r>
            <a:r>
              <a:rPr lang="en-US" sz="1100" dirty="0">
                <a:solidFill>
                  <a:srgbClr val="000066"/>
                </a:solidFill>
              </a:rPr>
              <a:t> di Milano, Department of Mechanical Engineering, Via la Masa, 1, 20156 Milan, Italy</a:t>
            </a:r>
            <a:br>
              <a:rPr lang="en-US" sz="1100" dirty="0">
                <a:solidFill>
                  <a:srgbClr val="000066"/>
                </a:solidFill>
              </a:rPr>
            </a:br>
            <a:r>
              <a:rPr lang="en-US" sz="1100" baseline="30000" dirty="0" err="1">
                <a:solidFill>
                  <a:srgbClr val="000066"/>
                </a:solidFill>
              </a:rPr>
              <a:t>d</a:t>
            </a:r>
            <a:r>
              <a:rPr lang="en-US" sz="1100" dirty="0" err="1">
                <a:solidFill>
                  <a:srgbClr val="000066"/>
                </a:solidFill>
              </a:rPr>
              <a:t>Tecnalia</a:t>
            </a:r>
            <a:r>
              <a:rPr lang="en-US" sz="1100" dirty="0">
                <a:solidFill>
                  <a:srgbClr val="000066"/>
                </a:solidFill>
              </a:rPr>
              <a:t> Research &amp; Innovation, </a:t>
            </a:r>
            <a:r>
              <a:rPr lang="en-US" sz="1100" dirty="0" err="1">
                <a:solidFill>
                  <a:srgbClr val="000066"/>
                </a:solidFill>
              </a:rPr>
              <a:t>Mikeletegi</a:t>
            </a:r>
            <a:r>
              <a:rPr lang="en-US" sz="1100" dirty="0">
                <a:solidFill>
                  <a:srgbClr val="000066"/>
                </a:solidFill>
              </a:rPr>
              <a:t> 7, </a:t>
            </a:r>
            <a:r>
              <a:rPr lang="en-US" sz="1100" dirty="0" err="1">
                <a:solidFill>
                  <a:srgbClr val="000066"/>
                </a:solidFill>
              </a:rPr>
              <a:t>Donostia</a:t>
            </a:r>
            <a:r>
              <a:rPr lang="en-US" sz="1100" dirty="0">
                <a:solidFill>
                  <a:srgbClr val="000066"/>
                </a:solidFill>
              </a:rPr>
              <a:t>-San </a:t>
            </a:r>
            <a:r>
              <a:rPr lang="en-US" sz="1100" dirty="0" err="1">
                <a:solidFill>
                  <a:srgbClr val="000066"/>
                </a:solidFill>
              </a:rPr>
              <a:t>Sebastián</a:t>
            </a:r>
            <a:r>
              <a:rPr lang="en-US" sz="1100" dirty="0">
                <a:solidFill>
                  <a:srgbClr val="000066"/>
                </a:solidFill>
              </a:rPr>
              <a:t> 20009, Spain </a:t>
            </a:r>
            <a:br>
              <a:rPr lang="en-US" sz="1100" dirty="0">
                <a:solidFill>
                  <a:srgbClr val="000066"/>
                </a:solidFill>
              </a:rPr>
            </a:br>
            <a:r>
              <a:rPr lang="en-US" sz="1100" baseline="30000" dirty="0">
                <a:solidFill>
                  <a:srgbClr val="000066"/>
                </a:solidFill>
              </a:rPr>
              <a:t>e</a:t>
            </a:r>
            <a:r>
              <a:rPr lang="en-US" sz="1100" dirty="0">
                <a:solidFill>
                  <a:srgbClr val="000066"/>
                </a:solidFill>
              </a:rPr>
              <a:t>IK4-Ideko, Arriaga </a:t>
            </a:r>
            <a:r>
              <a:rPr lang="en-US" sz="1100" dirty="0" err="1">
                <a:solidFill>
                  <a:srgbClr val="000066"/>
                </a:solidFill>
              </a:rPr>
              <a:t>Industrialdea</a:t>
            </a:r>
            <a:r>
              <a:rPr lang="en-US" sz="1100" dirty="0">
                <a:solidFill>
                  <a:srgbClr val="000066"/>
                </a:solidFill>
              </a:rPr>
              <a:t> 2, </a:t>
            </a:r>
            <a:r>
              <a:rPr lang="en-US" sz="1100" dirty="0" err="1">
                <a:solidFill>
                  <a:srgbClr val="000066"/>
                </a:solidFill>
              </a:rPr>
              <a:t>Elgoibar</a:t>
            </a:r>
            <a:r>
              <a:rPr lang="en-US" sz="1100" dirty="0">
                <a:solidFill>
                  <a:srgbClr val="000066"/>
                </a:solidFill>
              </a:rPr>
              <a:t>, 20870, Spain</a:t>
            </a:r>
            <a:br>
              <a:rPr lang="en-US" sz="1100" dirty="0">
                <a:solidFill>
                  <a:srgbClr val="000066"/>
                </a:solidFill>
              </a:rPr>
            </a:br>
            <a:r>
              <a:rPr lang="en-US" sz="1100" baseline="30000" dirty="0" err="1">
                <a:solidFill>
                  <a:srgbClr val="000066"/>
                </a:solidFill>
              </a:rPr>
              <a:t>f</a:t>
            </a:r>
            <a:r>
              <a:rPr lang="en-US" sz="1100" dirty="0" err="1">
                <a:solidFill>
                  <a:srgbClr val="000066"/>
                </a:solidFill>
              </a:rPr>
              <a:t>ABF</a:t>
            </a:r>
            <a:r>
              <a:rPr lang="en-US" sz="1100" dirty="0">
                <a:solidFill>
                  <a:srgbClr val="000066"/>
                </a:solidFill>
              </a:rPr>
              <a:t> </a:t>
            </a:r>
            <a:r>
              <a:rPr lang="en-US" sz="1100" dirty="0" err="1">
                <a:solidFill>
                  <a:srgbClr val="000066"/>
                </a:solidFill>
              </a:rPr>
              <a:t>Industrielle</a:t>
            </a:r>
            <a:r>
              <a:rPr lang="en-US" sz="1100" dirty="0">
                <a:solidFill>
                  <a:srgbClr val="000066"/>
                </a:solidFill>
              </a:rPr>
              <a:t> Automation GmbH, </a:t>
            </a:r>
            <a:r>
              <a:rPr lang="en-US" sz="1100" dirty="0" err="1">
                <a:solidFill>
                  <a:srgbClr val="000066"/>
                </a:solidFill>
              </a:rPr>
              <a:t>Deggendorfstraße</a:t>
            </a:r>
            <a:r>
              <a:rPr lang="en-US" sz="1100" dirty="0">
                <a:solidFill>
                  <a:srgbClr val="000066"/>
                </a:solidFill>
              </a:rPr>
              <a:t> 6, A-4030 Linz</a:t>
            </a:r>
            <a:br>
              <a:rPr lang="en-US" sz="1100" dirty="0">
                <a:solidFill>
                  <a:srgbClr val="000066"/>
                </a:solidFill>
              </a:rPr>
            </a:br>
            <a:r>
              <a:rPr lang="en-US" sz="1100" baseline="30000" dirty="0" err="1">
                <a:solidFill>
                  <a:srgbClr val="000066"/>
                </a:solidFill>
              </a:rPr>
              <a:t>g</a:t>
            </a:r>
            <a:r>
              <a:rPr lang="en-US" sz="1100" dirty="0" err="1">
                <a:solidFill>
                  <a:srgbClr val="000066"/>
                </a:solidFill>
              </a:rPr>
              <a:t>nxtControl</a:t>
            </a:r>
            <a:r>
              <a:rPr lang="en-US" sz="1100" dirty="0">
                <a:solidFill>
                  <a:srgbClr val="000066"/>
                </a:solidFill>
              </a:rPr>
              <a:t> GmbH, </a:t>
            </a:r>
            <a:r>
              <a:rPr lang="en-US" sz="1100" dirty="0" err="1">
                <a:solidFill>
                  <a:srgbClr val="000066"/>
                </a:solidFill>
              </a:rPr>
              <a:t>Aumühlweg</a:t>
            </a:r>
            <a:r>
              <a:rPr lang="en-US" sz="1100" dirty="0">
                <a:solidFill>
                  <a:srgbClr val="000066"/>
                </a:solidFill>
              </a:rPr>
              <a:t> 3/B1, A-2544 </a:t>
            </a:r>
            <a:r>
              <a:rPr lang="en-US" sz="1100" dirty="0" err="1">
                <a:solidFill>
                  <a:srgbClr val="000066"/>
                </a:solidFill>
              </a:rPr>
              <a:t>Leobersdorf</a:t>
            </a:r>
            <a:r>
              <a:rPr lang="en-US" sz="1100" dirty="0">
                <a:solidFill>
                  <a:srgbClr val="000066"/>
                </a:solidFill>
              </a:rPr>
              <a:t>, Austria</a:t>
            </a:r>
            <a:endParaRPr lang="de-DE" sz="1100" dirty="0">
              <a:solidFill>
                <a:srgbClr val="000066"/>
              </a:solidFill>
            </a:endParaRPr>
          </a:p>
          <a:p>
            <a:pPr algn="ctr"/>
            <a:endParaRPr lang="it-IT" sz="2000" b="1" dirty="0">
              <a:solidFill>
                <a:srgbClr val="00006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9393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685800" y="1387475"/>
            <a:ext cx="7899400" cy="457200"/>
          </a:xfrm>
          <a:prstGeom prst="rect">
            <a:avLst/>
          </a:prstGeom>
          <a:noFill/>
          <a:ln w="12700">
            <a:noFill/>
            <a:miter lim="800000"/>
            <a:headEnd/>
            <a:tailEnd/>
          </a:ln>
          <a:effectLst/>
        </p:spPr>
        <p:txBody>
          <a:bodyPr>
            <a:spAutoFit/>
          </a:bodyPr>
          <a:lstStyle/>
          <a:p>
            <a:pPr algn="ctr" eaLnBrk="0" hangingPunct="0">
              <a:spcBef>
                <a:spcPct val="50000"/>
              </a:spcBef>
            </a:pPr>
            <a:r>
              <a:rPr lang="de-DE" sz="2400" b="1" dirty="0">
                <a:solidFill>
                  <a:srgbClr val="000066"/>
                </a:solidFill>
                <a:latin typeface="Times" charset="0"/>
                <a:cs typeface="Times New Roman" pitchFamily="18" charset="0"/>
              </a:rPr>
              <a:t>Content</a:t>
            </a:r>
            <a:endParaRPr lang="it-IT" sz="2400" b="1" dirty="0">
              <a:solidFill>
                <a:srgbClr val="000066"/>
              </a:solidFill>
              <a:latin typeface="Times" charset="0"/>
              <a:cs typeface="Times New Roman" pitchFamily="18" charset="0"/>
            </a:endParaRPr>
          </a:p>
        </p:txBody>
      </p:sp>
      <p:sp>
        <p:nvSpPr>
          <p:cNvPr id="9" name="Text Box 4"/>
          <p:cNvSpPr txBox="1">
            <a:spLocks noChangeArrowheads="1"/>
          </p:cNvSpPr>
          <p:nvPr/>
        </p:nvSpPr>
        <p:spPr bwMode="auto">
          <a:xfrm>
            <a:off x="1676400" y="2057400"/>
            <a:ext cx="184150" cy="304800"/>
          </a:xfrm>
          <a:prstGeom prst="rect">
            <a:avLst/>
          </a:prstGeom>
          <a:noFill/>
          <a:ln w="9525">
            <a:noFill/>
            <a:miter lim="800000"/>
            <a:headEnd/>
            <a:tailEnd/>
          </a:ln>
          <a:effectLst/>
        </p:spPr>
        <p:txBody>
          <a:bodyPr wrap="none">
            <a:spAutoFit/>
          </a:bodyPr>
          <a:lstStyle/>
          <a:p>
            <a:pPr algn="ctr" eaLnBrk="0" hangingPunct="0"/>
            <a:endParaRPr lang="it-IT" sz="1400">
              <a:solidFill>
                <a:srgbClr val="000066"/>
              </a:solidFill>
              <a:latin typeface="Times" charset="0"/>
            </a:endParaRPr>
          </a:p>
        </p:txBody>
      </p:sp>
      <p:sp>
        <p:nvSpPr>
          <p:cNvPr id="10" name="Text Box 5"/>
          <p:cNvSpPr txBox="1">
            <a:spLocks noChangeArrowheads="1"/>
          </p:cNvSpPr>
          <p:nvPr/>
        </p:nvSpPr>
        <p:spPr bwMode="auto">
          <a:xfrm>
            <a:off x="468313" y="2243138"/>
            <a:ext cx="8208962" cy="3908762"/>
          </a:xfrm>
          <a:prstGeom prst="rect">
            <a:avLst/>
          </a:prstGeom>
          <a:noFill/>
          <a:ln w="9525">
            <a:noFill/>
            <a:miter lim="800000"/>
            <a:headEnd/>
            <a:tailEnd/>
          </a:ln>
          <a:effectLst/>
        </p:spPr>
        <p:txBody>
          <a:bodyPr>
            <a:spAutoFit/>
          </a:bodyPr>
          <a:lstStyle/>
          <a:p>
            <a:pPr marL="190500" indent="-190500" algn="just" eaLnBrk="0" hangingPunct="0">
              <a:buFont typeface="Times" charset="0"/>
              <a:buChar char="•"/>
            </a:pPr>
            <a:r>
              <a:rPr lang="en-US" sz="1600" b="1" dirty="0">
                <a:solidFill>
                  <a:srgbClr val="FF0000"/>
                </a:solidFill>
                <a:latin typeface="Times New Roman" pitchFamily="18" charset="0"/>
              </a:rPr>
              <a:t>Introduction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Problems</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Solutions approaches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data analysis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control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Monitoring</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Downstream compensation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Summary</a:t>
            </a:r>
          </a:p>
          <a:p>
            <a:pPr algn="just" eaLnBrk="0" hangingPunct="0"/>
            <a:endParaRPr lang="en-US" sz="1600" dirty="0">
              <a:solidFill>
                <a:srgbClr val="000066"/>
              </a:solidFill>
              <a:latin typeface="Times New Roman" pitchFamily="18" charset="0"/>
            </a:endParaRPr>
          </a:p>
          <a:p>
            <a:pPr marL="190500" indent="-190500" algn="ctr" eaLnBrk="0" hangingPunct="0">
              <a:spcBef>
                <a:spcPct val="50000"/>
              </a:spcBef>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p:txBody>
      </p:sp>
      <p:pic>
        <p:nvPicPr>
          <p:cNvPr id="5" name="Picture 2" descr="Bildergebnis für gkn aerospace shaf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58598" y="3269132"/>
            <a:ext cx="2367594" cy="1446451"/>
          </a:xfrm>
          <a:prstGeom prst="roundRect">
            <a:avLst>
              <a:gd name="adj" fmla="val 16667"/>
            </a:avLst>
          </a:prstGeom>
          <a:ln>
            <a:noFill/>
          </a:ln>
          <a:effectLst/>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6717553" y="4285129"/>
            <a:ext cx="1867647" cy="215444"/>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Source: GKN Aerospace</a:t>
            </a:r>
          </a:p>
        </p:txBody>
      </p:sp>
    </p:spTree>
    <p:extLst>
      <p:ext uri="{BB962C8B-B14F-4D97-AF65-F5344CB8AC3E}">
        <p14:creationId xmlns:p14="http://schemas.microsoft.com/office/powerpoint/2010/main" val="173051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a:xfrm>
            <a:off x="466725" y="1420580"/>
            <a:ext cx="8208000" cy="628779"/>
          </a:xfrm>
          <a:prstGeom prst="rect">
            <a:avLst/>
          </a:prstGeom>
        </p:spPr>
        <p:txBody>
          <a:bodyPr/>
          <a:lstStyle>
            <a:lvl1pPr algn="ctr" defTabSz="914400" rtl="0" eaLnBrk="1" latinLnBrk="0" hangingPunct="1">
              <a:lnSpc>
                <a:spcPct val="90000"/>
              </a:lnSpc>
              <a:spcBef>
                <a:spcPct val="0"/>
              </a:spcBef>
              <a:buNone/>
              <a:defRPr sz="2400" b="1" kern="1200">
                <a:solidFill>
                  <a:srgbClr val="000066"/>
                </a:solidFill>
                <a:latin typeface="Times New Roman" panose="02020603050405020304" pitchFamily="18" charset="0"/>
                <a:ea typeface="+mj-ea"/>
                <a:cs typeface="Times New Roman" panose="02020603050405020304" pitchFamily="18" charset="0"/>
              </a:defRPr>
            </a:lvl1pPr>
          </a:lstStyle>
          <a:p>
            <a:r>
              <a:rPr lang="en-US" dirty="0"/>
              <a:t>Production of rotating components </a:t>
            </a:r>
          </a:p>
        </p:txBody>
      </p:sp>
      <mc:AlternateContent xmlns:mc="http://schemas.openxmlformats.org/markup-compatibility/2006" xmlns:a14="http://schemas.microsoft.com/office/drawing/2010/main">
        <mc:Choice Requires="a14">
          <p:sp>
            <p:nvSpPr>
              <p:cNvPr id="5" name="Inhaltsplatzhalter 2"/>
              <p:cNvSpPr txBox="1">
                <a:spLocks/>
              </p:cNvSpPr>
              <p:nvPr/>
            </p:nvSpPr>
            <p:spPr>
              <a:xfrm>
                <a:off x="460375" y="2243138"/>
                <a:ext cx="8223250" cy="41020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1600" kern="1200">
                    <a:solidFill>
                      <a:srgbClr val="000066"/>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rgbClr val="000066"/>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0066"/>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0066"/>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0066"/>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0066"/>
                  </a:buClr>
                  <a:buFont typeface="Arial" panose="020B0604020202020204" pitchFamily="34" charset="0"/>
                  <a:buNone/>
                </a:pPr>
                <a:r>
                  <a:rPr lang="en-US" u="sng" dirty="0"/>
                  <a:t>Component features: </a:t>
                </a:r>
              </a:p>
              <a:p>
                <a:pPr>
                  <a:buClr>
                    <a:srgbClr val="000066"/>
                  </a:buClr>
                </a:pPr>
                <a:r>
                  <a:rPr lang="en-US" sz="1400" dirty="0"/>
                  <a:t>Slim components (</a:t>
                </a:r>
                <a14:m>
                  <m:oMath xmlns:m="http://schemas.openxmlformats.org/officeDocument/2006/math">
                    <m:r>
                      <a:rPr lang="en-US" sz="1400" i="1">
                        <a:latin typeface="Cambria Math" panose="02040503050406030204" pitchFamily="18" charset="0"/>
                      </a:rPr>
                      <m:t>𝐿</m:t>
                    </m:r>
                    <m:r>
                      <a:rPr lang="en-US" sz="1400" i="1">
                        <a:latin typeface="Cambria Math" panose="02040503050406030204" pitchFamily="18" charset="0"/>
                      </a:rPr>
                      <m:t>&gt;&gt;</m:t>
                    </m:r>
                    <m:r>
                      <a:rPr lang="en-US" sz="1400" i="1">
                        <a:latin typeface="Cambria Math" panose="02040503050406030204" pitchFamily="18" charset="0"/>
                      </a:rPr>
                      <m:t>𝐷</m:t>
                    </m:r>
                  </m:oMath>
                </a14:m>
                <a:r>
                  <a:rPr lang="en-US" sz="1400" dirty="0"/>
                  <a:t>) in cavity design </a:t>
                </a:r>
                <a:endParaRPr lang="en-US" sz="1400" dirty="0">
                  <a:solidFill>
                    <a:schemeClr val="tx1"/>
                  </a:solidFill>
                </a:endParaRPr>
              </a:p>
              <a:p>
                <a:pPr>
                  <a:buClr>
                    <a:srgbClr val="000066"/>
                  </a:buClr>
                </a:pPr>
                <a:endParaRPr lang="en-US" sz="1400" dirty="0"/>
              </a:p>
              <a:p>
                <a:pPr>
                  <a:buClr>
                    <a:srgbClr val="000066"/>
                  </a:buClr>
                </a:pPr>
                <a:endParaRPr lang="en-US" sz="1400" dirty="0"/>
              </a:p>
              <a:p>
                <a:pPr marL="0" indent="0">
                  <a:buClr>
                    <a:srgbClr val="000066"/>
                  </a:buClr>
                  <a:buFont typeface="Arial" panose="020B0604020202020204" pitchFamily="34" charset="0"/>
                  <a:buNone/>
                </a:pPr>
                <a:endParaRPr lang="en-US" sz="1400" dirty="0"/>
              </a:p>
              <a:p>
                <a:pPr marL="0" indent="0">
                  <a:buClr>
                    <a:srgbClr val="000066"/>
                  </a:buClr>
                  <a:buFont typeface="Arial" panose="020B0604020202020204" pitchFamily="34" charset="0"/>
                  <a:buNone/>
                </a:pPr>
                <a:endParaRPr lang="en-US" sz="1400" dirty="0"/>
              </a:p>
              <a:p>
                <a:pPr>
                  <a:buClr>
                    <a:srgbClr val="000066"/>
                  </a:buClr>
                </a:pPr>
                <a:r>
                  <a:rPr lang="en-US" sz="1400" dirty="0"/>
                  <a:t>Turbine shaft in lightweight construction                     </a:t>
                </a:r>
              </a:p>
              <a:p>
                <a:pPr marL="0" indent="0">
                  <a:buClr>
                    <a:srgbClr val="000066"/>
                  </a:buClr>
                  <a:buFont typeface="Arial" panose="020B0604020202020204" pitchFamily="34" charset="0"/>
                  <a:buNone/>
                </a:pPr>
                <a:r>
                  <a:rPr lang="en-US" sz="1400" dirty="0">
                    <a:sym typeface="Wingdings" panose="05000000000000000000" pitchFamily="2" charset="2"/>
                  </a:rPr>
                  <a:t>	 thin-walled product</a:t>
                </a:r>
                <a:endParaRPr lang="en-US" sz="1400" dirty="0"/>
              </a:p>
              <a:p>
                <a:pPr>
                  <a:buClr>
                    <a:srgbClr val="000066"/>
                  </a:buClr>
                </a:pPr>
                <a:r>
                  <a:rPr lang="en-US" sz="1400" dirty="0"/>
                  <a:t>Narrow zones of tolerance for geometric features</a:t>
                </a:r>
              </a:p>
              <a:p>
                <a:pPr>
                  <a:buClr>
                    <a:srgbClr val="000066"/>
                  </a:buClr>
                </a:pPr>
                <a:r>
                  <a:rPr lang="en-US" sz="1400" dirty="0"/>
                  <a:t>Focus on safety (high speeds)</a:t>
                </a:r>
              </a:p>
              <a:p>
                <a:pPr lvl="1">
                  <a:buClr>
                    <a:srgbClr val="000066"/>
                  </a:buClr>
                </a:pPr>
                <a:r>
                  <a:rPr lang="en-US" sz="1400" dirty="0"/>
                  <a:t>No air inclusions</a:t>
                </a:r>
              </a:p>
              <a:p>
                <a:pPr lvl="1">
                  <a:buClr>
                    <a:srgbClr val="000066"/>
                  </a:buClr>
                </a:pPr>
                <a:r>
                  <a:rPr lang="en-US" sz="1400" dirty="0"/>
                  <a:t>High surface quality</a:t>
                </a:r>
              </a:p>
              <a:p>
                <a:pPr lvl="1">
                  <a:buClr>
                    <a:srgbClr val="000066"/>
                  </a:buClr>
                </a:pPr>
                <a:r>
                  <a:rPr lang="en-US" sz="1400" dirty="0"/>
                  <a:t>No imbalances</a:t>
                </a:r>
                <a:endParaRPr lang="en-US" b="1" dirty="0"/>
              </a:p>
              <a:p>
                <a:pPr marL="0" indent="0">
                  <a:buFont typeface="Arial" panose="020B0604020202020204" pitchFamily="34" charset="0"/>
                  <a:buNone/>
                </a:pPr>
                <a:endParaRPr lang="en-US" dirty="0"/>
              </a:p>
            </p:txBody>
          </p:sp>
        </mc:Choice>
        <mc:Fallback xmlns="">
          <p:sp>
            <p:nvSpPr>
              <p:cNvPr id="5" name="Inhaltsplatzhalter 2"/>
              <p:cNvSpPr txBox="1">
                <a:spLocks noRot="1" noChangeAspect="1" noMove="1" noResize="1" noEditPoints="1" noAdjustHandles="1" noChangeArrowheads="1" noChangeShapeType="1" noTextEdit="1"/>
              </p:cNvSpPr>
              <p:nvPr/>
            </p:nvSpPr>
            <p:spPr>
              <a:xfrm>
                <a:off x="460375" y="2243138"/>
                <a:ext cx="8223250" cy="4102099"/>
              </a:xfrm>
              <a:prstGeom prst="rect">
                <a:avLst/>
              </a:prstGeom>
              <a:blipFill rotWithShape="0">
                <a:blip r:embed="rId3"/>
                <a:stretch>
                  <a:fillRect l="-445" t="-1040"/>
                </a:stretch>
              </a:blipFill>
            </p:spPr>
            <p:txBody>
              <a:bodyPr/>
              <a:lstStyle/>
              <a:p>
                <a:r>
                  <a:rPr lang="de-DE">
                    <a:noFill/>
                  </a:rPr>
                  <a:t> </a:t>
                </a:r>
              </a:p>
            </p:txBody>
          </p:sp>
        </mc:Fallback>
      </mc:AlternateContent>
      <p:grpSp>
        <p:nvGrpSpPr>
          <p:cNvPr id="6" name="Gruppieren 5"/>
          <p:cNvGrpSpPr/>
          <p:nvPr/>
        </p:nvGrpSpPr>
        <p:grpSpPr>
          <a:xfrm>
            <a:off x="393442" y="3104913"/>
            <a:ext cx="4177283" cy="938793"/>
            <a:chOff x="395536" y="2780928"/>
            <a:chExt cx="3672408" cy="938793"/>
          </a:xfrm>
        </p:grpSpPr>
        <p:grpSp>
          <p:nvGrpSpPr>
            <p:cNvPr id="7" name="Gruppieren 6"/>
            <p:cNvGrpSpPr/>
            <p:nvPr/>
          </p:nvGrpSpPr>
          <p:grpSpPr>
            <a:xfrm>
              <a:off x="395536" y="2780928"/>
              <a:ext cx="3672408" cy="424149"/>
              <a:chOff x="4637442" y="4287014"/>
              <a:chExt cx="1260000" cy="280133"/>
            </a:xfrm>
          </p:grpSpPr>
          <p:sp>
            <p:nvSpPr>
              <p:cNvPr id="16" name="Freihandform 15"/>
              <p:cNvSpPr/>
              <p:nvPr/>
            </p:nvSpPr>
            <p:spPr bwMode="auto">
              <a:xfrm flipV="1">
                <a:off x="4727442" y="4424930"/>
                <a:ext cx="1080000" cy="142217"/>
              </a:xfrm>
              <a:custGeom>
                <a:avLst/>
                <a:gdLst>
                  <a:gd name="connsiteX0" fmla="*/ 98609 w 1080000"/>
                  <a:gd name="connsiteY0" fmla="*/ 0 h 142217"/>
                  <a:gd name="connsiteX1" fmla="*/ 204598 w 1080000"/>
                  <a:gd name="connsiteY1" fmla="*/ 0 h 142217"/>
                  <a:gd name="connsiteX2" fmla="*/ 204598 w 1080000"/>
                  <a:gd name="connsiteY2" fmla="*/ 37063 h 142217"/>
                  <a:gd name="connsiteX3" fmla="*/ 276606 w 1080000"/>
                  <a:gd name="connsiteY3" fmla="*/ 37063 h 142217"/>
                  <a:gd name="connsiteX4" fmla="*/ 276606 w 1080000"/>
                  <a:gd name="connsiteY4" fmla="*/ 37855 h 142217"/>
                  <a:gd name="connsiteX5" fmla="*/ 418562 w 1080000"/>
                  <a:gd name="connsiteY5" fmla="*/ 0 h 142217"/>
                  <a:gd name="connsiteX6" fmla="*/ 676612 w 1080000"/>
                  <a:gd name="connsiteY6" fmla="*/ 0 h 142217"/>
                  <a:gd name="connsiteX7" fmla="*/ 828032 w 1080000"/>
                  <a:gd name="connsiteY7" fmla="*/ 37855 h 142217"/>
                  <a:gd name="connsiteX8" fmla="*/ 828032 w 1080000"/>
                  <a:gd name="connsiteY8" fmla="*/ 0 h 142217"/>
                  <a:gd name="connsiteX9" fmla="*/ 962705 w 1080000"/>
                  <a:gd name="connsiteY9" fmla="*/ 0 h 142217"/>
                  <a:gd name="connsiteX10" fmla="*/ 962705 w 1080000"/>
                  <a:gd name="connsiteY10" fmla="*/ 30686 h 142217"/>
                  <a:gd name="connsiteX11" fmla="*/ 1080000 w 1080000"/>
                  <a:gd name="connsiteY11" fmla="*/ 30686 h 142217"/>
                  <a:gd name="connsiteX12" fmla="*/ 1080000 w 1080000"/>
                  <a:gd name="connsiteY12" fmla="*/ 142217 h 142217"/>
                  <a:gd name="connsiteX13" fmla="*/ 0 w 1080000"/>
                  <a:gd name="connsiteY13" fmla="*/ 142217 h 142217"/>
                  <a:gd name="connsiteX14" fmla="*/ 0 w 1080000"/>
                  <a:gd name="connsiteY14" fmla="*/ 30686 h 142217"/>
                  <a:gd name="connsiteX15" fmla="*/ 98609 w 1080000"/>
                  <a:gd name="connsiteY15" fmla="*/ 30686 h 14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422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42217"/>
                    </a:lnTo>
                    <a:lnTo>
                      <a:pt x="0" y="142217"/>
                    </a:lnTo>
                    <a:lnTo>
                      <a:pt x="0" y="30686"/>
                    </a:lnTo>
                    <a:lnTo>
                      <a:pt x="98609" y="30686"/>
                    </a:lnTo>
                    <a:close/>
                  </a:path>
                </a:pathLst>
              </a:custGeom>
              <a:solidFill>
                <a:schemeClr val="bg1">
                  <a:lumMod val="65000"/>
                </a:schemeClr>
              </a:solidFill>
              <a:ln w="6350" algn="ctr">
                <a:solidFill>
                  <a:schemeClr val="tx1"/>
                </a:solidFill>
                <a:miter lim="800000"/>
                <a:headEnd/>
                <a:tailEnd/>
              </a:ln>
              <a:effectLst/>
              <a:extLst/>
            </p:spPr>
            <p:txBody>
              <a:bodyPr rot="0" spcFirstLastPara="0" vertOverflow="overflow" horzOverflow="overflow" vert="horz" wrap="square" lIns="72000" tIns="54000" rIns="72000" bIns="54000" numCol="1" spcCol="0" rtlCol="0" fromWordArt="0" anchor="ctr" anchorCtr="0" forceAA="0" compatLnSpc="1">
                <a:noAutofit/>
              </a:bodyPr>
              <a:lstStyle/>
              <a:p>
                <a:pPr marL="215900" indent="-215900" algn="ctr">
                  <a:spcAft>
                    <a:spcPts val="563"/>
                  </a:spcAft>
                  <a:buClr>
                    <a:schemeClr val="tx2"/>
                  </a:buClr>
                </a:pPr>
                <a:endParaRPr lang="de-DE" sz="1400" dirty="0"/>
              </a:p>
            </p:txBody>
          </p:sp>
          <p:sp>
            <p:nvSpPr>
              <p:cNvPr id="17" name="Freihandform 16"/>
              <p:cNvSpPr/>
              <p:nvPr/>
            </p:nvSpPr>
            <p:spPr bwMode="auto">
              <a:xfrm>
                <a:off x="4727442" y="4287014"/>
                <a:ext cx="1080000" cy="137917"/>
              </a:xfrm>
              <a:custGeom>
                <a:avLst/>
                <a:gdLst>
                  <a:gd name="connsiteX0" fmla="*/ 98609 w 1080000"/>
                  <a:gd name="connsiteY0" fmla="*/ 0 h 137917"/>
                  <a:gd name="connsiteX1" fmla="*/ 204598 w 1080000"/>
                  <a:gd name="connsiteY1" fmla="*/ 0 h 137917"/>
                  <a:gd name="connsiteX2" fmla="*/ 204598 w 1080000"/>
                  <a:gd name="connsiteY2" fmla="*/ 37063 h 137917"/>
                  <a:gd name="connsiteX3" fmla="*/ 276606 w 1080000"/>
                  <a:gd name="connsiteY3" fmla="*/ 37063 h 137917"/>
                  <a:gd name="connsiteX4" fmla="*/ 276606 w 1080000"/>
                  <a:gd name="connsiteY4" fmla="*/ 37855 h 137917"/>
                  <a:gd name="connsiteX5" fmla="*/ 418562 w 1080000"/>
                  <a:gd name="connsiteY5" fmla="*/ 0 h 137917"/>
                  <a:gd name="connsiteX6" fmla="*/ 676612 w 1080000"/>
                  <a:gd name="connsiteY6" fmla="*/ 0 h 137917"/>
                  <a:gd name="connsiteX7" fmla="*/ 828032 w 1080000"/>
                  <a:gd name="connsiteY7" fmla="*/ 37855 h 137917"/>
                  <a:gd name="connsiteX8" fmla="*/ 828032 w 1080000"/>
                  <a:gd name="connsiteY8" fmla="*/ 0 h 137917"/>
                  <a:gd name="connsiteX9" fmla="*/ 962705 w 1080000"/>
                  <a:gd name="connsiteY9" fmla="*/ 0 h 137917"/>
                  <a:gd name="connsiteX10" fmla="*/ 962705 w 1080000"/>
                  <a:gd name="connsiteY10" fmla="*/ 30686 h 137917"/>
                  <a:gd name="connsiteX11" fmla="*/ 1080000 w 1080000"/>
                  <a:gd name="connsiteY11" fmla="*/ 30686 h 137917"/>
                  <a:gd name="connsiteX12" fmla="*/ 1080000 w 1080000"/>
                  <a:gd name="connsiteY12" fmla="*/ 137917 h 137917"/>
                  <a:gd name="connsiteX13" fmla="*/ 0 w 1080000"/>
                  <a:gd name="connsiteY13" fmla="*/ 137917 h 137917"/>
                  <a:gd name="connsiteX14" fmla="*/ 0 w 1080000"/>
                  <a:gd name="connsiteY14" fmla="*/ 30686 h 137917"/>
                  <a:gd name="connsiteX15" fmla="*/ 98609 w 1080000"/>
                  <a:gd name="connsiteY15" fmla="*/ 30686 h 137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379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37917"/>
                    </a:lnTo>
                    <a:lnTo>
                      <a:pt x="0" y="137917"/>
                    </a:lnTo>
                    <a:lnTo>
                      <a:pt x="0" y="30686"/>
                    </a:lnTo>
                    <a:lnTo>
                      <a:pt x="98609" y="30686"/>
                    </a:lnTo>
                    <a:close/>
                  </a:path>
                </a:pathLst>
              </a:custGeom>
              <a:solidFill>
                <a:schemeClr val="bg1">
                  <a:lumMod val="65000"/>
                </a:schemeClr>
              </a:solidFill>
              <a:ln w="6350" algn="ctr">
                <a:solidFill>
                  <a:schemeClr val="tx1"/>
                </a:solidFill>
                <a:miter lim="800000"/>
                <a:headEnd/>
                <a:tailEnd/>
              </a:ln>
              <a:effectLst/>
              <a:extLst/>
            </p:spPr>
            <p:txBody>
              <a:bodyPr rot="0" spcFirstLastPara="0" vertOverflow="overflow" horzOverflow="overflow" vert="horz" wrap="square" lIns="72000" tIns="54000" rIns="72000" bIns="54000" numCol="1" spcCol="0" rtlCol="0" fromWordArt="0" anchor="ctr" anchorCtr="0" forceAA="0" compatLnSpc="1">
                <a:noAutofit/>
              </a:bodyPr>
              <a:lstStyle/>
              <a:p>
                <a:pPr marL="215900" indent="-215900" algn="ctr">
                  <a:spcAft>
                    <a:spcPts val="563"/>
                  </a:spcAft>
                  <a:buClr>
                    <a:schemeClr val="tx2"/>
                  </a:buClr>
                </a:pPr>
                <a:endParaRPr lang="de-DE" sz="1400" dirty="0"/>
              </a:p>
            </p:txBody>
          </p:sp>
          <p:sp>
            <p:nvSpPr>
              <p:cNvPr id="18" name="Freihandform 17"/>
              <p:cNvSpPr/>
              <p:nvPr/>
            </p:nvSpPr>
            <p:spPr bwMode="auto">
              <a:xfrm>
                <a:off x="4727441" y="4326412"/>
                <a:ext cx="1080002" cy="202107"/>
              </a:xfrm>
              <a:custGeom>
                <a:avLst/>
                <a:gdLst>
                  <a:gd name="connsiteX0" fmla="*/ 374870 w 1080002"/>
                  <a:gd name="connsiteY0" fmla="*/ 0 h 180639"/>
                  <a:gd name="connsiteX1" fmla="*/ 734910 w 1080002"/>
                  <a:gd name="connsiteY1" fmla="*/ 0 h 180639"/>
                  <a:gd name="connsiteX2" fmla="*/ 830346 w 1080002"/>
                  <a:gd name="connsiteY2" fmla="*/ 23859 h 180639"/>
                  <a:gd name="connsiteX3" fmla="*/ 1039238 w 1080002"/>
                  <a:gd name="connsiteY3" fmla="*/ 23859 h 180639"/>
                  <a:gd name="connsiteX4" fmla="*/ 1080002 w 1080002"/>
                  <a:gd name="connsiteY4" fmla="*/ 340 h 180639"/>
                  <a:gd name="connsiteX5" fmla="*/ 1080002 w 1080002"/>
                  <a:gd name="connsiteY5" fmla="*/ 180340 h 180639"/>
                  <a:gd name="connsiteX6" fmla="*/ 1058371 w 1080002"/>
                  <a:gd name="connsiteY6" fmla="*/ 167859 h 180639"/>
                  <a:gd name="connsiteX7" fmla="*/ 783474 w 1080002"/>
                  <a:gd name="connsiteY7" fmla="*/ 167859 h 180639"/>
                  <a:gd name="connsiteX8" fmla="*/ 734910 w 1080002"/>
                  <a:gd name="connsiteY8" fmla="*/ 180000 h 180639"/>
                  <a:gd name="connsiteX9" fmla="*/ 374870 w 1080002"/>
                  <a:gd name="connsiteY9" fmla="*/ 180000 h 180639"/>
                  <a:gd name="connsiteX10" fmla="*/ 326306 w 1080002"/>
                  <a:gd name="connsiteY10" fmla="*/ 167859 h 180639"/>
                  <a:gd name="connsiteX11" fmla="*/ 22150 w 1080002"/>
                  <a:gd name="connsiteY11" fmla="*/ 167859 h 180639"/>
                  <a:gd name="connsiteX12" fmla="*/ 0 w 1080002"/>
                  <a:gd name="connsiteY12" fmla="*/ 180639 h 180639"/>
                  <a:gd name="connsiteX13" fmla="*/ 0 w 1080002"/>
                  <a:gd name="connsiteY13" fmla="*/ 639 h 180639"/>
                  <a:gd name="connsiteX14" fmla="*/ 40246 w 1080002"/>
                  <a:gd name="connsiteY14" fmla="*/ 23859 h 180639"/>
                  <a:gd name="connsiteX15" fmla="*/ 279434 w 1080002"/>
                  <a:gd name="connsiteY15" fmla="*/ 23859 h 18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2" h="180639">
                    <a:moveTo>
                      <a:pt x="374870" y="0"/>
                    </a:moveTo>
                    <a:lnTo>
                      <a:pt x="734910" y="0"/>
                    </a:lnTo>
                    <a:lnTo>
                      <a:pt x="830346" y="23859"/>
                    </a:lnTo>
                    <a:lnTo>
                      <a:pt x="1039238" y="23859"/>
                    </a:lnTo>
                    <a:lnTo>
                      <a:pt x="1080002" y="340"/>
                    </a:lnTo>
                    <a:lnTo>
                      <a:pt x="1080002" y="180340"/>
                    </a:lnTo>
                    <a:lnTo>
                      <a:pt x="1058371" y="167859"/>
                    </a:lnTo>
                    <a:lnTo>
                      <a:pt x="783474" y="167859"/>
                    </a:lnTo>
                    <a:lnTo>
                      <a:pt x="734910" y="180000"/>
                    </a:lnTo>
                    <a:lnTo>
                      <a:pt x="374870" y="180000"/>
                    </a:lnTo>
                    <a:lnTo>
                      <a:pt x="326306" y="167859"/>
                    </a:lnTo>
                    <a:lnTo>
                      <a:pt x="22150" y="167859"/>
                    </a:lnTo>
                    <a:lnTo>
                      <a:pt x="0" y="180639"/>
                    </a:lnTo>
                    <a:lnTo>
                      <a:pt x="0" y="639"/>
                    </a:lnTo>
                    <a:lnTo>
                      <a:pt x="40246" y="23859"/>
                    </a:lnTo>
                    <a:lnTo>
                      <a:pt x="279434" y="23859"/>
                    </a:lnTo>
                    <a:close/>
                  </a:path>
                </a:pathLst>
              </a:custGeom>
              <a:solidFill>
                <a:schemeClr val="bg1"/>
              </a:solidFill>
              <a:ln w="6350" algn="ctr">
                <a:solidFill>
                  <a:schemeClr val="tx1"/>
                </a:solidFill>
                <a:miter lim="800000"/>
                <a:headEnd/>
                <a:tailEnd/>
              </a:ln>
              <a:effectLst/>
              <a:extLst/>
            </p:spPr>
            <p:txBody>
              <a:bodyPr rot="0" spcFirstLastPara="0" vertOverflow="overflow" horzOverflow="overflow" vert="horz" wrap="square" lIns="72000" tIns="54000" rIns="72000" bIns="54000" numCol="1" spcCol="0" rtlCol="0" fromWordArt="0" anchor="ctr" anchorCtr="0" forceAA="0" compatLnSpc="1">
                <a:noAutofit/>
              </a:bodyPr>
              <a:lstStyle/>
              <a:p>
                <a:pPr marL="215900" indent="-215900" algn="ctr">
                  <a:spcAft>
                    <a:spcPts val="563"/>
                  </a:spcAft>
                  <a:buClr>
                    <a:schemeClr val="tx2"/>
                  </a:buClr>
                </a:pPr>
                <a:endParaRPr lang="de-DE" sz="1400" dirty="0"/>
              </a:p>
            </p:txBody>
          </p:sp>
          <p:cxnSp>
            <p:nvCxnSpPr>
              <p:cNvPr id="19" name="Gerader Verbinder 18"/>
              <p:cNvCxnSpPr/>
              <p:nvPr/>
            </p:nvCxnSpPr>
            <p:spPr bwMode="auto">
              <a:xfrm>
                <a:off x="4637442" y="4425699"/>
                <a:ext cx="1260000" cy="0"/>
              </a:xfrm>
              <a:prstGeom prst="line">
                <a:avLst/>
              </a:prstGeom>
              <a:noFill/>
              <a:ln w="635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 name="Gerader Verbinder 7"/>
            <p:cNvCxnSpPr>
              <a:stCxn id="18" idx="12"/>
            </p:cNvCxnSpPr>
            <p:nvPr/>
          </p:nvCxnSpPr>
          <p:spPr bwMode="auto">
            <a:xfrm>
              <a:off x="657848" y="3146590"/>
              <a:ext cx="0" cy="570442"/>
            </a:xfrm>
            <a:prstGeom prst="line">
              <a:avLst/>
            </a:prstGeom>
            <a:noFill/>
            <a:ln w="158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r Verbinder 8"/>
            <p:cNvCxnSpPr/>
            <p:nvPr/>
          </p:nvCxnSpPr>
          <p:spPr bwMode="auto">
            <a:xfrm>
              <a:off x="3806509" y="3143779"/>
              <a:ext cx="0" cy="570442"/>
            </a:xfrm>
            <a:prstGeom prst="line">
              <a:avLst/>
            </a:prstGeom>
            <a:noFill/>
            <a:ln w="158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a:off x="657848" y="3645024"/>
              <a:ext cx="3147781" cy="0"/>
            </a:xfrm>
            <a:prstGeom prst="straightConnector1">
              <a:avLst/>
            </a:prstGeom>
            <a:noFill/>
            <a:ln w="1587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1979711" y="3350389"/>
              <a:ext cx="504056" cy="369332"/>
            </a:xfrm>
            <a:prstGeom prst="rect">
              <a:avLst/>
            </a:prstGeom>
            <a:noFill/>
          </p:spPr>
          <p:txBody>
            <a:bodyPr wrap="square" rtlCol="0">
              <a:spAutoFit/>
            </a:bodyPr>
            <a:lstStyle/>
            <a:p>
              <a:pPr algn="ctr"/>
              <a:r>
                <a:rPr lang="de-DE" dirty="0">
                  <a:latin typeface="Frutiger LT Com 45 Light" panose="020B0303030504020204" pitchFamily="34" charset="0"/>
                </a:rPr>
                <a:t>L</a:t>
              </a:r>
            </a:p>
          </p:txBody>
        </p:sp>
        <p:cxnSp>
          <p:nvCxnSpPr>
            <p:cNvPr id="12" name="Gerade Verbindung mit Pfeil 11"/>
            <p:cNvCxnSpPr/>
            <p:nvPr/>
          </p:nvCxnSpPr>
          <p:spPr bwMode="auto">
            <a:xfrm flipV="1">
              <a:off x="2290498" y="2840580"/>
              <a:ext cx="0" cy="303199"/>
            </a:xfrm>
            <a:prstGeom prst="straightConnector1">
              <a:avLst/>
            </a:prstGeom>
            <a:noFill/>
            <a:ln w="1587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mit Pfeil 12"/>
            <p:cNvCxnSpPr/>
            <p:nvPr/>
          </p:nvCxnSpPr>
          <p:spPr bwMode="auto">
            <a:xfrm flipV="1">
              <a:off x="2110476" y="2780929"/>
              <a:ext cx="0" cy="424148"/>
            </a:xfrm>
            <a:prstGeom prst="straightConnector1">
              <a:avLst/>
            </a:prstGeom>
            <a:noFill/>
            <a:ln w="15875" cap="flat" cmpd="sng" algn="ctr">
              <a:solidFill>
                <a:schemeClr val="tx1"/>
              </a:solidFill>
              <a:prstDash val="solid"/>
              <a:round/>
              <a:headEnd type="triangl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1822446" y="2805083"/>
              <a:ext cx="252026" cy="369332"/>
            </a:xfrm>
            <a:prstGeom prst="rect">
              <a:avLst/>
            </a:prstGeom>
            <a:noFill/>
          </p:spPr>
          <p:txBody>
            <a:bodyPr wrap="square" rtlCol="0">
              <a:spAutoFit/>
            </a:bodyPr>
            <a:lstStyle/>
            <a:p>
              <a:r>
                <a:rPr lang="de-DE" dirty="0">
                  <a:latin typeface="Frutiger LT Com 45 Light" panose="020B0303030504020204" pitchFamily="34" charset="0"/>
                </a:rPr>
                <a:t>D</a:t>
              </a:r>
            </a:p>
          </p:txBody>
        </p:sp>
        <p:sp>
          <p:nvSpPr>
            <p:cNvPr id="15" name="Textfeld 14"/>
            <p:cNvSpPr txBox="1"/>
            <p:nvPr/>
          </p:nvSpPr>
          <p:spPr>
            <a:xfrm>
              <a:off x="2290498" y="2805083"/>
              <a:ext cx="252026" cy="369332"/>
            </a:xfrm>
            <a:prstGeom prst="rect">
              <a:avLst/>
            </a:prstGeom>
            <a:noFill/>
          </p:spPr>
          <p:txBody>
            <a:bodyPr wrap="square" rtlCol="0">
              <a:spAutoFit/>
            </a:bodyPr>
            <a:lstStyle/>
            <a:p>
              <a:r>
                <a:rPr lang="de-DE" dirty="0">
                  <a:latin typeface="Frutiger LT Com 45 Light" panose="020B0303030504020204" pitchFamily="34" charset="0"/>
                </a:rPr>
                <a:t>d</a:t>
              </a:r>
            </a:p>
          </p:txBody>
        </p:sp>
      </p:grpSp>
      <p:pic>
        <p:nvPicPr>
          <p:cNvPr id="21" name="Grafik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674" y="1866375"/>
            <a:ext cx="7140102" cy="4478861"/>
          </a:xfrm>
          <a:prstGeom prst="rect">
            <a:avLst/>
          </a:prstGeom>
        </p:spPr>
      </p:pic>
    </p:spTree>
    <p:extLst>
      <p:ext uri="{BB962C8B-B14F-4D97-AF65-F5344CB8AC3E}">
        <p14:creationId xmlns:p14="http://schemas.microsoft.com/office/powerpoint/2010/main" val="294057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61111E-6 -3.7037E-6 L 0.26475 0.14097 " pathEditMode="fixed" rAng="0" ptsTypes="AA">
                                      <p:cBhvr>
                                        <p:cTn id="6" dur="2000" fill="hold"/>
                                        <p:tgtEl>
                                          <p:spTgt spid="21"/>
                                        </p:tgtEl>
                                        <p:attrNameLst>
                                          <p:attrName>ppt_x</p:attrName>
                                          <p:attrName>ppt_y</p:attrName>
                                        </p:attrNameLst>
                                      </p:cBhvr>
                                      <p:rCtr x="13229" y="7106"/>
                                    </p:animMotion>
                                  </p:childTnLst>
                                </p:cTn>
                              </p:par>
                              <p:par>
                                <p:cTn id="7" presetID="6" presetClass="emph" presetSubtype="0" accel="50000" decel="50000" fill="hold" nodeType="withEffect">
                                  <p:stCondLst>
                                    <p:cond delay="0"/>
                                  </p:stCondLst>
                                  <p:childTnLst>
                                    <p:animScale>
                                      <p:cBhvr>
                                        <p:cTn id="8" dur="2000" fill="hold"/>
                                        <p:tgtEl>
                                          <p:spTgt spid="21"/>
                                        </p:tgtEl>
                                      </p:cBhvr>
                                      <p:by x="55000" y="55000"/>
                                    </p:animScale>
                                  </p:child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bgerundetes Rechteck 54"/>
          <p:cNvSpPr>
            <a:spLocks noChangeAspect="1"/>
          </p:cNvSpPr>
          <p:nvPr/>
        </p:nvSpPr>
        <p:spPr bwMode="auto">
          <a:xfrm>
            <a:off x="2123511" y="3871648"/>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Internal </a:t>
            </a:r>
          </a:p>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contour</a:t>
            </a:r>
          </a:p>
        </p:txBody>
      </p:sp>
      <p:sp>
        <p:nvSpPr>
          <p:cNvPr id="56" name="Abgerundetes Rechteck 55"/>
          <p:cNvSpPr>
            <a:spLocks noChangeAspect="1"/>
          </p:cNvSpPr>
          <p:nvPr/>
        </p:nvSpPr>
        <p:spPr bwMode="auto">
          <a:xfrm>
            <a:off x="4612793" y="3871648"/>
            <a:ext cx="1116000" cy="612000"/>
          </a:xfrm>
          <a:prstGeom prst="roundRect">
            <a:avLst/>
          </a:prstGeom>
          <a:solidFill>
            <a:srgbClr val="4C99B2"/>
          </a:solidFill>
          <a:ln w="7620" algn="ctr">
            <a:solidFill>
              <a:srgbClr val="FFFFFF"/>
            </a:solidFill>
            <a:miter lim="800000"/>
            <a:headEnd/>
            <a:tailEnd/>
          </a:ln>
          <a:effectLst/>
          <a:extLst/>
        </p:spPr>
        <p:txBody>
          <a:bodyPr rot="0" spcFirstLastPara="0" vertOverflow="overflow" horzOverflow="overflow" vert="horz" wrap="square" lIns="0" tIns="43200" rIns="0" bIns="43200" numCol="1" spcCol="0" rtlCol="0" fromWordArt="0" anchor="ctr" anchorCtr="0" forceAA="0" compatLnSpc="1">
            <a:prstTxWarp prst="textNoShape">
              <a:avLst/>
            </a:prstTxWarp>
            <a:noAutofit/>
          </a:bodyPr>
          <a:lstStyle/>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Finish  </a:t>
            </a:r>
          </a:p>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(painting)</a:t>
            </a:r>
          </a:p>
        </p:txBody>
      </p:sp>
      <p:sp>
        <p:nvSpPr>
          <p:cNvPr id="57" name="Abgerundetes Rechteck 56"/>
          <p:cNvSpPr>
            <a:spLocks noChangeAspect="1"/>
          </p:cNvSpPr>
          <p:nvPr/>
        </p:nvSpPr>
        <p:spPr bwMode="auto">
          <a:xfrm>
            <a:off x="878870" y="3871648"/>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External</a:t>
            </a:r>
          </a:p>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references</a:t>
            </a:r>
          </a:p>
        </p:txBody>
      </p:sp>
      <p:sp>
        <p:nvSpPr>
          <p:cNvPr id="58" name="Abgerundetes Rechteck 57"/>
          <p:cNvSpPr>
            <a:spLocks noChangeAspect="1"/>
          </p:cNvSpPr>
          <p:nvPr/>
        </p:nvSpPr>
        <p:spPr bwMode="auto">
          <a:xfrm>
            <a:off x="5857433" y="2238386"/>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Internal ref</a:t>
            </a:r>
            <a:r>
              <a:rPr kumimoji="0" lang="en-US" sz="1200" b="0" i="0" u="none" strike="noStrike" kern="0" cap="none" spc="0" normalizeH="0" noProof="0" dirty="0">
                <a:ln>
                  <a:noFill/>
                </a:ln>
                <a:solidFill>
                  <a:srgbClr val="FFFFFF"/>
                </a:solidFill>
                <a:effectLst/>
                <a:uLnTx/>
                <a:uFillTx/>
                <a:latin typeface="Times New Roman" panose="02020603050405020304" pitchFamily="18" charset="0"/>
                <a:cs typeface="Times New Roman" panose="02020603050405020304" pitchFamily="18" charset="0"/>
              </a:rPr>
              <a:t> </a:t>
            </a: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(bottle boring)</a:t>
            </a:r>
          </a:p>
        </p:txBody>
      </p:sp>
      <p:sp>
        <p:nvSpPr>
          <p:cNvPr id="59" name="Abgerundetes Rechteck 58"/>
          <p:cNvSpPr>
            <a:spLocks noChangeAspect="1"/>
          </p:cNvSpPr>
          <p:nvPr/>
        </p:nvSpPr>
        <p:spPr bwMode="auto">
          <a:xfrm>
            <a:off x="3368152" y="3871648"/>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External </a:t>
            </a:r>
          </a:p>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contour</a:t>
            </a:r>
          </a:p>
        </p:txBody>
      </p:sp>
      <p:sp>
        <p:nvSpPr>
          <p:cNvPr id="60" name="Abgerundetes Rechteck 59"/>
          <p:cNvSpPr>
            <a:spLocks noChangeAspect="1"/>
          </p:cNvSpPr>
          <p:nvPr/>
        </p:nvSpPr>
        <p:spPr bwMode="auto">
          <a:xfrm>
            <a:off x="5857433" y="3871648"/>
            <a:ext cx="1116000" cy="612000"/>
          </a:xfrm>
          <a:prstGeom prst="roundRect">
            <a:avLst/>
          </a:prstGeom>
          <a:solidFill>
            <a:srgbClr val="E49106"/>
          </a:solidFill>
          <a:ln w="7620" algn="ctr">
            <a:solidFill>
              <a:srgbClr val="FFFFFF"/>
            </a:solidFill>
            <a:miter lim="800000"/>
            <a:headEnd/>
            <a:tailEnd/>
          </a:ln>
          <a:effectLst/>
          <a:extLst/>
        </p:spPr>
        <p:txBody>
          <a:bodyPr rot="0" spcFirstLastPara="0" vertOverflow="overflow" horzOverflow="overflow" vert="horz" wrap="square" lIns="0" tIns="43200" rIns="0" bIns="43200" numCol="1" spcCol="0" rtlCol="0" fromWordArt="0" anchor="ctr" anchorCtr="0" forceAA="0" compatLnSpc="1">
            <a:prstTxWarp prst="textNoShape">
              <a:avLst/>
            </a:prstTxWarp>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EOL – </a:t>
            </a:r>
            <a:r>
              <a:rPr lang="en-US" sz="1200" kern="0" dirty="0">
                <a:solidFill>
                  <a:srgbClr val="FFFFFF"/>
                </a:solidFill>
                <a:latin typeface="Times New Roman" panose="02020603050405020304" pitchFamily="18" charset="0"/>
                <a:cs typeface="Times New Roman" panose="02020603050405020304" pitchFamily="18" charset="0"/>
              </a:rPr>
              <a:t>B</a:t>
            </a:r>
            <a:r>
              <a:rPr kumimoji="0" lang="en-US" sz="1200" b="0" i="0"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alancing</a:t>
            </a: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a:t>
            </a:r>
            <a:r>
              <a:rPr lang="en-US" sz="1200" kern="0" dirty="0">
                <a:solidFill>
                  <a:srgbClr val="FFFFFF"/>
                </a:solidFill>
                <a:latin typeface="Times New Roman" panose="02020603050405020304" pitchFamily="18" charset="0"/>
                <a:cs typeface="Times New Roman" panose="02020603050405020304" pitchFamily="18" charset="0"/>
              </a:rPr>
              <a:t>p</a:t>
            </a:r>
            <a:r>
              <a:rPr kumimoji="0" lang="en-US" sz="1200" b="0" i="0"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rocess</a:t>
            </a:r>
            <a:endPar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p:txBody>
      </p:sp>
      <p:sp>
        <p:nvSpPr>
          <p:cNvPr id="61" name="Freihandform 60"/>
          <p:cNvSpPr/>
          <p:nvPr/>
        </p:nvSpPr>
        <p:spPr bwMode="auto">
          <a:xfrm>
            <a:off x="5999114" y="3022269"/>
            <a:ext cx="866318" cy="265989"/>
          </a:xfrm>
          <a:custGeom>
            <a:avLst/>
            <a:gdLst>
              <a:gd name="connsiteX0" fmla="*/ 482886 w 1082897"/>
              <a:gd name="connsiteY0" fmla="*/ 0 h 332486"/>
              <a:gd name="connsiteX1" fmla="*/ 655492 w 1082897"/>
              <a:gd name="connsiteY1" fmla="*/ 2055 h 332486"/>
              <a:gd name="connsiteX2" fmla="*/ 665766 w 1082897"/>
              <a:gd name="connsiteY2" fmla="*/ 4109 h 332486"/>
              <a:gd name="connsiteX3" fmla="*/ 680150 w 1082897"/>
              <a:gd name="connsiteY3" fmla="*/ 6164 h 332486"/>
              <a:gd name="connsiteX4" fmla="*/ 692479 w 1082897"/>
              <a:gd name="connsiteY4" fmla="*/ 10274 h 332486"/>
              <a:gd name="connsiteX5" fmla="*/ 723301 w 1082897"/>
              <a:gd name="connsiteY5" fmla="*/ 14384 h 332486"/>
              <a:gd name="connsiteX6" fmla="*/ 758233 w 1082897"/>
              <a:gd name="connsiteY6" fmla="*/ 18493 h 332486"/>
              <a:gd name="connsiteX7" fmla="*/ 776727 w 1082897"/>
              <a:gd name="connsiteY7" fmla="*/ 20548 h 332486"/>
              <a:gd name="connsiteX8" fmla="*/ 926729 w 1082897"/>
              <a:gd name="connsiteY8" fmla="*/ 16438 h 332486"/>
              <a:gd name="connsiteX9" fmla="*/ 937003 w 1082897"/>
              <a:gd name="connsiteY9" fmla="*/ 14384 h 332486"/>
              <a:gd name="connsiteX10" fmla="*/ 955497 w 1082897"/>
              <a:gd name="connsiteY10" fmla="*/ 12329 h 332486"/>
              <a:gd name="connsiteX11" fmla="*/ 984265 w 1082897"/>
              <a:gd name="connsiteY11" fmla="*/ 4109 h 332486"/>
              <a:gd name="connsiteX12" fmla="*/ 1008923 w 1082897"/>
              <a:gd name="connsiteY12" fmla="*/ 0 h 332486"/>
              <a:gd name="connsiteX13" fmla="*/ 1039745 w 1082897"/>
              <a:gd name="connsiteY13" fmla="*/ 4109 h 332486"/>
              <a:gd name="connsiteX14" fmla="*/ 1045910 w 1082897"/>
              <a:gd name="connsiteY14" fmla="*/ 8219 h 332486"/>
              <a:gd name="connsiteX15" fmla="*/ 1066458 w 1082897"/>
              <a:gd name="connsiteY15" fmla="*/ 16438 h 332486"/>
              <a:gd name="connsiteX16" fmla="*/ 1072622 w 1082897"/>
              <a:gd name="connsiteY16" fmla="*/ 20548 h 332486"/>
              <a:gd name="connsiteX17" fmla="*/ 1076548 w 1082897"/>
              <a:gd name="connsiteY17" fmla="*/ 21505 h 332486"/>
              <a:gd name="connsiteX18" fmla="*/ 1080111 w 1082897"/>
              <a:gd name="connsiteY18" fmla="*/ 21505 h 332486"/>
              <a:gd name="connsiteX19" fmla="*/ 1080111 w 1082897"/>
              <a:gd name="connsiteY19" fmla="*/ 22374 h 332486"/>
              <a:gd name="connsiteX20" fmla="*/ 1080345 w 1082897"/>
              <a:gd name="connsiteY20" fmla="*/ 22431 h 332486"/>
              <a:gd name="connsiteX21" fmla="*/ 1082897 w 1082897"/>
              <a:gd name="connsiteY21" fmla="*/ 26713 h 332486"/>
              <a:gd name="connsiteX22" fmla="*/ 1080111 w 1082897"/>
              <a:gd name="connsiteY22" fmla="*/ 26708 h 332486"/>
              <a:gd name="connsiteX23" fmla="*/ 1080111 w 1082897"/>
              <a:gd name="connsiteY23" fmla="*/ 309505 h 332486"/>
              <a:gd name="connsiteX24" fmla="*/ 1079769 w 1082897"/>
              <a:gd name="connsiteY24" fmla="*/ 309505 h 332486"/>
              <a:gd name="connsiteX25" fmla="*/ 1082897 w 1082897"/>
              <a:gd name="connsiteY25" fmla="*/ 311590 h 332486"/>
              <a:gd name="connsiteX26" fmla="*/ 1043855 w 1082897"/>
              <a:gd name="connsiteY26" fmla="*/ 315700 h 332486"/>
              <a:gd name="connsiteX27" fmla="*/ 1037690 w 1082897"/>
              <a:gd name="connsiteY27" fmla="*/ 311590 h 332486"/>
              <a:gd name="connsiteX28" fmla="*/ 1029129 w 1082897"/>
              <a:gd name="connsiteY28" fmla="*/ 309505 h 332486"/>
              <a:gd name="connsiteX29" fmla="*/ 969974 w 1082897"/>
              <a:gd name="connsiteY29" fmla="*/ 309505 h 332486"/>
              <a:gd name="connsiteX30" fmla="*/ 969881 w 1082897"/>
              <a:gd name="connsiteY30" fmla="*/ 309536 h 332486"/>
              <a:gd name="connsiteX31" fmla="*/ 930839 w 1082897"/>
              <a:gd name="connsiteY31" fmla="*/ 313645 h 332486"/>
              <a:gd name="connsiteX32" fmla="*/ 924675 w 1082897"/>
              <a:gd name="connsiteY32" fmla="*/ 315700 h 332486"/>
              <a:gd name="connsiteX33" fmla="*/ 910291 w 1082897"/>
              <a:gd name="connsiteY33" fmla="*/ 317755 h 332486"/>
              <a:gd name="connsiteX34" fmla="*/ 904126 w 1082897"/>
              <a:gd name="connsiteY34" fmla="*/ 319810 h 332486"/>
              <a:gd name="connsiteX35" fmla="*/ 891797 w 1082897"/>
              <a:gd name="connsiteY35" fmla="*/ 323919 h 332486"/>
              <a:gd name="connsiteX36" fmla="*/ 871249 w 1082897"/>
              <a:gd name="connsiteY36" fmla="*/ 328029 h 332486"/>
              <a:gd name="connsiteX37" fmla="*/ 797275 w 1082897"/>
              <a:gd name="connsiteY37" fmla="*/ 325974 h 332486"/>
              <a:gd name="connsiteX38" fmla="*/ 768507 w 1082897"/>
              <a:gd name="connsiteY38" fmla="*/ 321865 h 332486"/>
              <a:gd name="connsiteX39" fmla="*/ 762343 w 1082897"/>
              <a:gd name="connsiteY39" fmla="*/ 317755 h 332486"/>
              <a:gd name="connsiteX40" fmla="*/ 754123 w 1082897"/>
              <a:gd name="connsiteY40" fmla="*/ 315700 h 332486"/>
              <a:gd name="connsiteX41" fmla="*/ 684259 w 1082897"/>
              <a:gd name="connsiteY41" fmla="*/ 309536 h 332486"/>
              <a:gd name="connsiteX42" fmla="*/ 683515 w 1082897"/>
              <a:gd name="connsiteY42" fmla="*/ 309505 h 332486"/>
              <a:gd name="connsiteX43" fmla="*/ 576357 w 1082897"/>
              <a:gd name="connsiteY43" fmla="*/ 309505 h 332486"/>
              <a:gd name="connsiteX44" fmla="*/ 571243 w 1082897"/>
              <a:gd name="connsiteY44" fmla="*/ 311590 h 332486"/>
              <a:gd name="connsiteX45" fmla="*/ 560969 w 1082897"/>
              <a:gd name="connsiteY45" fmla="*/ 313645 h 332486"/>
              <a:gd name="connsiteX46" fmla="*/ 548640 w 1082897"/>
              <a:gd name="connsiteY46" fmla="*/ 315700 h 332486"/>
              <a:gd name="connsiteX47" fmla="*/ 540421 w 1082897"/>
              <a:gd name="connsiteY47" fmla="*/ 319810 h 332486"/>
              <a:gd name="connsiteX48" fmla="*/ 511653 w 1082897"/>
              <a:gd name="connsiteY48" fmla="*/ 323919 h 332486"/>
              <a:gd name="connsiteX49" fmla="*/ 505489 w 1082897"/>
              <a:gd name="connsiteY49" fmla="*/ 325974 h 332486"/>
              <a:gd name="connsiteX50" fmla="*/ 361651 w 1082897"/>
              <a:gd name="connsiteY50" fmla="*/ 328029 h 332486"/>
              <a:gd name="connsiteX51" fmla="*/ 328773 w 1082897"/>
              <a:gd name="connsiteY51" fmla="*/ 323919 h 332486"/>
              <a:gd name="connsiteX52" fmla="*/ 197264 w 1082897"/>
              <a:gd name="connsiteY52" fmla="*/ 319810 h 332486"/>
              <a:gd name="connsiteX53" fmla="*/ 162332 w 1082897"/>
              <a:gd name="connsiteY53" fmla="*/ 315700 h 332486"/>
              <a:gd name="connsiteX54" fmla="*/ 139729 w 1082897"/>
              <a:gd name="connsiteY54" fmla="*/ 321865 h 332486"/>
              <a:gd name="connsiteX55" fmla="*/ 129455 w 1082897"/>
              <a:gd name="connsiteY55" fmla="*/ 323919 h 332486"/>
              <a:gd name="connsiteX56" fmla="*/ 92468 w 1082897"/>
              <a:gd name="connsiteY56" fmla="*/ 328029 h 332486"/>
              <a:gd name="connsiteX57" fmla="*/ 16687 w 1082897"/>
              <a:gd name="connsiteY57" fmla="*/ 309505 h 332486"/>
              <a:gd name="connsiteX58" fmla="*/ 111 w 1082897"/>
              <a:gd name="connsiteY58" fmla="*/ 309505 h 332486"/>
              <a:gd name="connsiteX59" fmla="*/ 111 w 1082897"/>
              <a:gd name="connsiteY59" fmla="*/ 305453 h 332486"/>
              <a:gd name="connsiteX60" fmla="*/ 0 w 1082897"/>
              <a:gd name="connsiteY60" fmla="*/ 305426 h 332486"/>
              <a:gd name="connsiteX61" fmla="*/ 111 w 1082897"/>
              <a:gd name="connsiteY61" fmla="*/ 305426 h 332486"/>
              <a:gd name="connsiteX62" fmla="*/ 111 w 1082897"/>
              <a:gd name="connsiteY62" fmla="*/ 24658 h 332486"/>
              <a:gd name="connsiteX63" fmla="*/ 0 w 1082897"/>
              <a:gd name="connsiteY63" fmla="*/ 24658 h 332486"/>
              <a:gd name="connsiteX64" fmla="*/ 111 w 1082897"/>
              <a:gd name="connsiteY64" fmla="*/ 24638 h 332486"/>
              <a:gd name="connsiteX65" fmla="*/ 111 w 1082897"/>
              <a:gd name="connsiteY65" fmla="*/ 21505 h 332486"/>
              <a:gd name="connsiteX66" fmla="*/ 17116 w 1082897"/>
              <a:gd name="connsiteY66" fmla="*/ 21505 h 332486"/>
              <a:gd name="connsiteX67" fmla="*/ 78084 w 1082897"/>
              <a:gd name="connsiteY67" fmla="*/ 10274 h 332486"/>
              <a:gd name="connsiteX68" fmla="*/ 127400 w 1082897"/>
              <a:gd name="connsiteY68" fmla="*/ 6164 h 332486"/>
              <a:gd name="connsiteX69" fmla="*/ 160277 w 1082897"/>
              <a:gd name="connsiteY69" fmla="*/ 8219 h 332486"/>
              <a:gd name="connsiteX70" fmla="*/ 199319 w 1082897"/>
              <a:gd name="connsiteY70" fmla="*/ 12329 h 332486"/>
              <a:gd name="connsiteX71" fmla="*/ 211648 w 1082897"/>
              <a:gd name="connsiteY71" fmla="*/ 16438 h 332486"/>
              <a:gd name="connsiteX72" fmla="*/ 425350 w 1082897"/>
              <a:gd name="connsiteY72" fmla="*/ 16438 h 332486"/>
              <a:gd name="connsiteX73" fmla="*/ 433570 w 1082897"/>
              <a:gd name="connsiteY73" fmla="*/ 14384 h 332486"/>
              <a:gd name="connsiteX74" fmla="*/ 439734 w 1082897"/>
              <a:gd name="connsiteY74" fmla="*/ 12329 h 332486"/>
              <a:gd name="connsiteX75" fmla="*/ 452063 w 1082897"/>
              <a:gd name="connsiteY75" fmla="*/ 10274 h 332486"/>
              <a:gd name="connsiteX76" fmla="*/ 464392 w 1082897"/>
              <a:gd name="connsiteY76" fmla="*/ 6164 h 332486"/>
              <a:gd name="connsiteX77" fmla="*/ 482886 w 1082897"/>
              <a:gd name="connsiteY77" fmla="*/ 0 h 33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082897" h="332486">
                <a:moveTo>
                  <a:pt x="482886" y="0"/>
                </a:moveTo>
                <a:lnTo>
                  <a:pt x="655492" y="2055"/>
                </a:lnTo>
                <a:cubicBezTo>
                  <a:pt x="658984" y="2133"/>
                  <a:pt x="662321" y="3535"/>
                  <a:pt x="665766" y="4109"/>
                </a:cubicBezTo>
                <a:cubicBezTo>
                  <a:pt x="670543" y="4905"/>
                  <a:pt x="675355" y="5479"/>
                  <a:pt x="680150" y="6164"/>
                </a:cubicBezTo>
                <a:cubicBezTo>
                  <a:pt x="684260" y="7534"/>
                  <a:pt x="688191" y="9661"/>
                  <a:pt x="692479" y="10274"/>
                </a:cubicBezTo>
                <a:cubicBezTo>
                  <a:pt x="712329" y="13110"/>
                  <a:pt x="702056" y="11728"/>
                  <a:pt x="723301" y="14384"/>
                </a:cubicBezTo>
                <a:cubicBezTo>
                  <a:pt x="739026" y="19623"/>
                  <a:pt x="725355" y="15634"/>
                  <a:pt x="758233" y="18493"/>
                </a:cubicBezTo>
                <a:cubicBezTo>
                  <a:pt x="764412" y="19030"/>
                  <a:pt x="770562" y="19863"/>
                  <a:pt x="776727" y="20548"/>
                </a:cubicBezTo>
                <a:lnTo>
                  <a:pt x="926729" y="16438"/>
                </a:lnTo>
                <a:cubicBezTo>
                  <a:pt x="930219" y="16304"/>
                  <a:pt x="933546" y="14878"/>
                  <a:pt x="937003" y="14384"/>
                </a:cubicBezTo>
                <a:cubicBezTo>
                  <a:pt x="943143" y="13507"/>
                  <a:pt x="949332" y="13014"/>
                  <a:pt x="955497" y="12329"/>
                </a:cubicBezTo>
                <a:cubicBezTo>
                  <a:pt x="964278" y="9402"/>
                  <a:pt x="975237" y="5398"/>
                  <a:pt x="984265" y="4109"/>
                </a:cubicBezTo>
                <a:cubicBezTo>
                  <a:pt x="1002106" y="1561"/>
                  <a:pt x="993899" y="3005"/>
                  <a:pt x="1008923" y="0"/>
                </a:cubicBezTo>
                <a:cubicBezTo>
                  <a:pt x="1012285" y="306"/>
                  <a:pt x="1032418" y="969"/>
                  <a:pt x="1039745" y="4109"/>
                </a:cubicBezTo>
                <a:cubicBezTo>
                  <a:pt x="1042015" y="5082"/>
                  <a:pt x="1043653" y="7216"/>
                  <a:pt x="1045910" y="8219"/>
                </a:cubicBezTo>
                <a:cubicBezTo>
                  <a:pt x="1064844" y="16635"/>
                  <a:pt x="1051748" y="8032"/>
                  <a:pt x="1066458" y="16438"/>
                </a:cubicBezTo>
                <a:cubicBezTo>
                  <a:pt x="1068602" y="17663"/>
                  <a:pt x="1070352" y="19575"/>
                  <a:pt x="1072622" y="20548"/>
                </a:cubicBezTo>
                <a:lnTo>
                  <a:pt x="1076548" y="21505"/>
                </a:lnTo>
                <a:lnTo>
                  <a:pt x="1080111" y="21505"/>
                </a:lnTo>
                <a:lnTo>
                  <a:pt x="1080111" y="22374"/>
                </a:lnTo>
                <a:lnTo>
                  <a:pt x="1080345" y="22431"/>
                </a:lnTo>
                <a:cubicBezTo>
                  <a:pt x="1081073" y="22414"/>
                  <a:pt x="1080939" y="22797"/>
                  <a:pt x="1082897" y="26713"/>
                </a:cubicBezTo>
                <a:lnTo>
                  <a:pt x="1080111" y="26708"/>
                </a:lnTo>
                <a:lnTo>
                  <a:pt x="1080111" y="309505"/>
                </a:lnTo>
                <a:lnTo>
                  <a:pt x="1079769" y="309505"/>
                </a:lnTo>
                <a:lnTo>
                  <a:pt x="1082897" y="311590"/>
                </a:lnTo>
                <a:cubicBezTo>
                  <a:pt x="1068377" y="316430"/>
                  <a:pt x="1068441" y="316994"/>
                  <a:pt x="1043855" y="315700"/>
                </a:cubicBezTo>
                <a:cubicBezTo>
                  <a:pt x="1041389" y="315570"/>
                  <a:pt x="1039745" y="312960"/>
                  <a:pt x="1037690" y="311590"/>
                </a:cubicBezTo>
                <a:lnTo>
                  <a:pt x="1029129" y="309505"/>
                </a:lnTo>
                <a:lnTo>
                  <a:pt x="969974" y="309505"/>
                </a:lnTo>
                <a:lnTo>
                  <a:pt x="969881" y="309536"/>
                </a:lnTo>
                <a:cubicBezTo>
                  <a:pt x="956335" y="310578"/>
                  <a:pt x="943896" y="310743"/>
                  <a:pt x="930839" y="313645"/>
                </a:cubicBezTo>
                <a:cubicBezTo>
                  <a:pt x="928725" y="314115"/>
                  <a:pt x="926730" y="315015"/>
                  <a:pt x="924675" y="315700"/>
                </a:cubicBezTo>
                <a:lnTo>
                  <a:pt x="910291" y="317755"/>
                </a:lnTo>
                <a:cubicBezTo>
                  <a:pt x="908147" y="318061"/>
                  <a:pt x="906181" y="319125"/>
                  <a:pt x="904126" y="319810"/>
                </a:cubicBezTo>
                <a:lnTo>
                  <a:pt x="891797" y="323919"/>
                </a:lnTo>
                <a:cubicBezTo>
                  <a:pt x="885170" y="326128"/>
                  <a:pt x="878214" y="327507"/>
                  <a:pt x="871249" y="328029"/>
                </a:cubicBezTo>
                <a:cubicBezTo>
                  <a:pt x="812007" y="332473"/>
                  <a:pt x="827690" y="336113"/>
                  <a:pt x="797275" y="325974"/>
                </a:cubicBezTo>
                <a:cubicBezTo>
                  <a:pt x="795559" y="325760"/>
                  <a:pt x="772056" y="323048"/>
                  <a:pt x="768507" y="321865"/>
                </a:cubicBezTo>
                <a:cubicBezTo>
                  <a:pt x="766164" y="321084"/>
                  <a:pt x="764613" y="318728"/>
                  <a:pt x="762343" y="317755"/>
                </a:cubicBezTo>
                <a:cubicBezTo>
                  <a:pt x="759747" y="316642"/>
                  <a:pt x="756863" y="316385"/>
                  <a:pt x="754123" y="315700"/>
                </a:cubicBezTo>
                <a:cubicBezTo>
                  <a:pt x="730174" y="313305"/>
                  <a:pt x="709251" y="311098"/>
                  <a:pt x="684259" y="309536"/>
                </a:cubicBezTo>
                <a:lnTo>
                  <a:pt x="683515" y="309505"/>
                </a:lnTo>
                <a:lnTo>
                  <a:pt x="576357" y="309505"/>
                </a:lnTo>
                <a:lnTo>
                  <a:pt x="571243" y="311590"/>
                </a:lnTo>
                <a:cubicBezTo>
                  <a:pt x="567898" y="312593"/>
                  <a:pt x="564405" y="313020"/>
                  <a:pt x="560969" y="313645"/>
                </a:cubicBezTo>
                <a:cubicBezTo>
                  <a:pt x="556870" y="314390"/>
                  <a:pt x="552631" y="314503"/>
                  <a:pt x="548640" y="315700"/>
                </a:cubicBezTo>
                <a:cubicBezTo>
                  <a:pt x="545706" y="316580"/>
                  <a:pt x="543161" y="318440"/>
                  <a:pt x="540421" y="319810"/>
                </a:cubicBezTo>
                <a:cubicBezTo>
                  <a:pt x="540421" y="319810"/>
                  <a:pt x="521192" y="322236"/>
                  <a:pt x="511653" y="323919"/>
                </a:cubicBezTo>
                <a:cubicBezTo>
                  <a:pt x="509520" y="324295"/>
                  <a:pt x="507544" y="325289"/>
                  <a:pt x="505489" y="325974"/>
                </a:cubicBezTo>
                <a:cubicBezTo>
                  <a:pt x="457543" y="326659"/>
                  <a:pt x="409602" y="328029"/>
                  <a:pt x="361651" y="328029"/>
                </a:cubicBezTo>
                <a:cubicBezTo>
                  <a:pt x="343337" y="328029"/>
                  <a:pt x="341858" y="327190"/>
                  <a:pt x="328773" y="323919"/>
                </a:cubicBezTo>
                <a:cubicBezTo>
                  <a:pt x="284937" y="322549"/>
                  <a:pt x="241082" y="321688"/>
                  <a:pt x="197264" y="319810"/>
                </a:cubicBezTo>
                <a:cubicBezTo>
                  <a:pt x="151542" y="317851"/>
                  <a:pt x="236171" y="315700"/>
                  <a:pt x="162332" y="315700"/>
                </a:cubicBezTo>
                <a:cubicBezTo>
                  <a:pt x="153018" y="315700"/>
                  <a:pt x="147981" y="318564"/>
                  <a:pt x="139729" y="321865"/>
                </a:cubicBezTo>
                <a:cubicBezTo>
                  <a:pt x="136304" y="322550"/>
                  <a:pt x="132843" y="323072"/>
                  <a:pt x="129455" y="323919"/>
                </a:cubicBezTo>
                <a:cubicBezTo>
                  <a:pt x="114219" y="327727"/>
                  <a:pt x="122136" y="332974"/>
                  <a:pt x="92468" y="328029"/>
                </a:cubicBezTo>
                <a:lnTo>
                  <a:pt x="16687" y="309505"/>
                </a:lnTo>
                <a:lnTo>
                  <a:pt x="111" y="309505"/>
                </a:lnTo>
                <a:lnTo>
                  <a:pt x="111" y="305453"/>
                </a:lnTo>
                <a:lnTo>
                  <a:pt x="0" y="305426"/>
                </a:lnTo>
                <a:lnTo>
                  <a:pt x="111" y="305426"/>
                </a:lnTo>
                <a:lnTo>
                  <a:pt x="111" y="24658"/>
                </a:lnTo>
                <a:lnTo>
                  <a:pt x="0" y="24658"/>
                </a:lnTo>
                <a:lnTo>
                  <a:pt x="111" y="24638"/>
                </a:lnTo>
                <a:lnTo>
                  <a:pt x="111" y="21505"/>
                </a:lnTo>
                <a:lnTo>
                  <a:pt x="17116" y="21505"/>
                </a:lnTo>
                <a:lnTo>
                  <a:pt x="78084" y="10274"/>
                </a:lnTo>
                <a:cubicBezTo>
                  <a:pt x="87120" y="8768"/>
                  <a:pt x="121205" y="6607"/>
                  <a:pt x="127400" y="6164"/>
                </a:cubicBezTo>
                <a:cubicBezTo>
                  <a:pt x="138359" y="6849"/>
                  <a:pt x="149337" y="7281"/>
                  <a:pt x="160277" y="8219"/>
                </a:cubicBezTo>
                <a:cubicBezTo>
                  <a:pt x="173315" y="9337"/>
                  <a:pt x="199319" y="12329"/>
                  <a:pt x="199319" y="12329"/>
                </a:cubicBezTo>
                <a:cubicBezTo>
                  <a:pt x="203429" y="13699"/>
                  <a:pt x="207331" y="16078"/>
                  <a:pt x="211648" y="16438"/>
                </a:cubicBezTo>
                <a:cubicBezTo>
                  <a:pt x="265981" y="20965"/>
                  <a:pt x="395671" y="16839"/>
                  <a:pt x="425350" y="16438"/>
                </a:cubicBezTo>
                <a:cubicBezTo>
                  <a:pt x="428090" y="15753"/>
                  <a:pt x="430854" y="15160"/>
                  <a:pt x="433570" y="14384"/>
                </a:cubicBezTo>
                <a:cubicBezTo>
                  <a:pt x="435653" y="13789"/>
                  <a:pt x="437620" y="12799"/>
                  <a:pt x="439734" y="12329"/>
                </a:cubicBezTo>
                <a:cubicBezTo>
                  <a:pt x="443801" y="11425"/>
                  <a:pt x="448021" y="11285"/>
                  <a:pt x="452063" y="10274"/>
                </a:cubicBezTo>
                <a:cubicBezTo>
                  <a:pt x="456266" y="9223"/>
                  <a:pt x="460189" y="7215"/>
                  <a:pt x="464392" y="6164"/>
                </a:cubicBezTo>
                <a:cubicBezTo>
                  <a:pt x="476190" y="3214"/>
                  <a:pt x="469990" y="5158"/>
                  <a:pt x="482886" y="0"/>
                </a:cubicBezTo>
                <a:close/>
              </a:path>
            </a:pathLst>
          </a:custGeom>
          <a:solidFill>
            <a:srgbClr val="E1E3E3">
              <a:lumMod val="90000"/>
            </a:srgbClr>
          </a:solidFill>
          <a:ln w="5080" algn="ctr">
            <a:solidFill>
              <a:srgbClr val="000000"/>
            </a:solidFill>
            <a:miter lim="800000"/>
            <a:headEnd/>
            <a:tailEnd/>
          </a:ln>
          <a:effectLst/>
          <a:extLst/>
        </p:spPr>
        <p:txBody>
          <a:bodyPr wrap="square" lIns="57600" tIns="43200" rIns="57600" bIns="43200" rtlCol="0" anchor="ctr">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grpSp>
        <p:nvGrpSpPr>
          <p:cNvPr id="64" name="Gruppieren 63"/>
          <p:cNvGrpSpPr/>
          <p:nvPr/>
        </p:nvGrpSpPr>
        <p:grpSpPr>
          <a:xfrm>
            <a:off x="927360" y="4682740"/>
            <a:ext cx="1008000" cy="230400"/>
            <a:chOff x="1863111" y="4298410"/>
            <a:chExt cx="1260000" cy="288000"/>
          </a:xfrm>
        </p:grpSpPr>
        <p:sp>
          <p:nvSpPr>
            <p:cNvPr id="65" name="Freihandform 64"/>
            <p:cNvSpPr/>
            <p:nvPr/>
          </p:nvSpPr>
          <p:spPr bwMode="auto">
            <a:xfrm>
              <a:off x="1953111" y="4298410"/>
              <a:ext cx="1080000" cy="288000"/>
            </a:xfrm>
            <a:custGeom>
              <a:avLst/>
              <a:gdLst>
                <a:gd name="connsiteX0" fmla="*/ 98609 w 1080000"/>
                <a:gd name="connsiteY0" fmla="*/ 0 h 288000"/>
                <a:gd name="connsiteX1" fmla="*/ 962705 w 1080000"/>
                <a:gd name="connsiteY1" fmla="*/ 0 h 288000"/>
                <a:gd name="connsiteX2" fmla="*/ 962705 w 1080000"/>
                <a:gd name="connsiteY2" fmla="*/ 30686 h 288000"/>
                <a:gd name="connsiteX3" fmla="*/ 1080000 w 1080000"/>
                <a:gd name="connsiteY3" fmla="*/ 30686 h 288000"/>
                <a:gd name="connsiteX4" fmla="*/ 1080000 w 1080000"/>
                <a:gd name="connsiteY4" fmla="*/ 246686 h 288000"/>
                <a:gd name="connsiteX5" fmla="*/ 962705 w 1080000"/>
                <a:gd name="connsiteY5" fmla="*/ 246686 h 288000"/>
                <a:gd name="connsiteX6" fmla="*/ 962705 w 1080000"/>
                <a:gd name="connsiteY6" fmla="*/ 288000 h 288000"/>
                <a:gd name="connsiteX7" fmla="*/ 98609 w 1080000"/>
                <a:gd name="connsiteY7" fmla="*/ 288000 h 288000"/>
                <a:gd name="connsiteX8" fmla="*/ 98609 w 1080000"/>
                <a:gd name="connsiteY8" fmla="*/ 246686 h 288000"/>
                <a:gd name="connsiteX9" fmla="*/ 0 w 1080000"/>
                <a:gd name="connsiteY9" fmla="*/ 246686 h 288000"/>
                <a:gd name="connsiteX10" fmla="*/ 0 w 1080000"/>
                <a:gd name="connsiteY10" fmla="*/ 30686 h 288000"/>
                <a:gd name="connsiteX11" fmla="*/ 98609 w 1080000"/>
                <a:gd name="connsiteY11" fmla="*/ 30686 h 2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0000" h="288000">
                  <a:moveTo>
                    <a:pt x="98609" y="0"/>
                  </a:moveTo>
                  <a:lnTo>
                    <a:pt x="962705" y="0"/>
                  </a:lnTo>
                  <a:lnTo>
                    <a:pt x="962705" y="30686"/>
                  </a:lnTo>
                  <a:lnTo>
                    <a:pt x="1080000" y="30686"/>
                  </a:lnTo>
                  <a:lnTo>
                    <a:pt x="1080000" y="246686"/>
                  </a:lnTo>
                  <a:lnTo>
                    <a:pt x="962705" y="246686"/>
                  </a:lnTo>
                  <a:lnTo>
                    <a:pt x="962705" y="288000"/>
                  </a:lnTo>
                  <a:lnTo>
                    <a:pt x="98609" y="288000"/>
                  </a:lnTo>
                  <a:lnTo>
                    <a:pt x="98609" y="246686"/>
                  </a:lnTo>
                  <a:lnTo>
                    <a:pt x="0" y="246686"/>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66" name="Rechteck 65"/>
            <p:cNvSpPr/>
            <p:nvPr/>
          </p:nvSpPr>
          <p:spPr bwMode="auto">
            <a:xfrm>
              <a:off x="1953111" y="4383891"/>
              <a:ext cx="1080000" cy="108000"/>
            </a:xfrm>
            <a:prstGeom prst="rect">
              <a:avLst/>
            </a:prstGeom>
            <a:solidFill>
              <a:srgbClr val="FFFFFF"/>
            </a:solidFill>
            <a:ln w="5080" algn="ctr">
              <a:solidFill>
                <a:srgbClr val="000000"/>
              </a:solidFill>
              <a:miter lim="800000"/>
              <a:headEnd/>
              <a:tailEnd/>
            </a:ln>
            <a:effectLst/>
            <a:extLst/>
          </p:spPr>
          <p:txBody>
            <a:bodyPr wrap="square" lIns="57600" tIns="43200" rIns="57600" bIns="43200" rtlCol="0" anchor="ctr">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67" name="Gerader Verbinder 66"/>
            <p:cNvCxnSpPr/>
            <p:nvPr/>
          </p:nvCxnSpPr>
          <p:spPr bwMode="auto">
            <a:xfrm>
              <a:off x="1863111" y="4437096"/>
              <a:ext cx="1260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8" name="Gruppieren 67"/>
          <p:cNvGrpSpPr/>
          <p:nvPr/>
        </p:nvGrpSpPr>
        <p:grpSpPr>
          <a:xfrm>
            <a:off x="2177511" y="4682740"/>
            <a:ext cx="1008000" cy="230400"/>
            <a:chOff x="3243035" y="4293096"/>
            <a:chExt cx="1260000" cy="288000"/>
          </a:xfrm>
        </p:grpSpPr>
        <p:sp>
          <p:nvSpPr>
            <p:cNvPr id="69" name="Freihandform 68"/>
            <p:cNvSpPr/>
            <p:nvPr/>
          </p:nvSpPr>
          <p:spPr bwMode="auto">
            <a:xfrm>
              <a:off x="3333035" y="4293096"/>
              <a:ext cx="1080000" cy="288000"/>
            </a:xfrm>
            <a:custGeom>
              <a:avLst/>
              <a:gdLst>
                <a:gd name="connsiteX0" fmla="*/ 98609 w 1080000"/>
                <a:gd name="connsiteY0" fmla="*/ 0 h 288000"/>
                <a:gd name="connsiteX1" fmla="*/ 962705 w 1080000"/>
                <a:gd name="connsiteY1" fmla="*/ 0 h 288000"/>
                <a:gd name="connsiteX2" fmla="*/ 962705 w 1080000"/>
                <a:gd name="connsiteY2" fmla="*/ 30686 h 288000"/>
                <a:gd name="connsiteX3" fmla="*/ 1080000 w 1080000"/>
                <a:gd name="connsiteY3" fmla="*/ 30686 h 288000"/>
                <a:gd name="connsiteX4" fmla="*/ 1080000 w 1080000"/>
                <a:gd name="connsiteY4" fmla="*/ 246686 h 288000"/>
                <a:gd name="connsiteX5" fmla="*/ 962705 w 1080000"/>
                <a:gd name="connsiteY5" fmla="*/ 246686 h 288000"/>
                <a:gd name="connsiteX6" fmla="*/ 962705 w 1080000"/>
                <a:gd name="connsiteY6" fmla="*/ 288000 h 288000"/>
                <a:gd name="connsiteX7" fmla="*/ 98609 w 1080000"/>
                <a:gd name="connsiteY7" fmla="*/ 288000 h 288000"/>
                <a:gd name="connsiteX8" fmla="*/ 98609 w 1080000"/>
                <a:gd name="connsiteY8" fmla="*/ 246686 h 288000"/>
                <a:gd name="connsiteX9" fmla="*/ 0 w 1080000"/>
                <a:gd name="connsiteY9" fmla="*/ 246686 h 288000"/>
                <a:gd name="connsiteX10" fmla="*/ 0 w 1080000"/>
                <a:gd name="connsiteY10" fmla="*/ 30686 h 288000"/>
                <a:gd name="connsiteX11" fmla="*/ 98609 w 1080000"/>
                <a:gd name="connsiteY11" fmla="*/ 30686 h 2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0000" h="288000">
                  <a:moveTo>
                    <a:pt x="98609" y="0"/>
                  </a:moveTo>
                  <a:lnTo>
                    <a:pt x="962705" y="0"/>
                  </a:lnTo>
                  <a:lnTo>
                    <a:pt x="962705" y="30686"/>
                  </a:lnTo>
                  <a:lnTo>
                    <a:pt x="1080000" y="30686"/>
                  </a:lnTo>
                  <a:lnTo>
                    <a:pt x="1080000" y="246686"/>
                  </a:lnTo>
                  <a:lnTo>
                    <a:pt x="962705" y="246686"/>
                  </a:lnTo>
                  <a:lnTo>
                    <a:pt x="962705" y="288000"/>
                  </a:lnTo>
                  <a:lnTo>
                    <a:pt x="98609" y="288000"/>
                  </a:lnTo>
                  <a:lnTo>
                    <a:pt x="98609" y="246686"/>
                  </a:lnTo>
                  <a:lnTo>
                    <a:pt x="0" y="246686"/>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70" name="Freihandform 69"/>
            <p:cNvSpPr/>
            <p:nvPr/>
          </p:nvSpPr>
          <p:spPr bwMode="auto">
            <a:xfrm>
              <a:off x="3333034" y="4340694"/>
              <a:ext cx="1080002" cy="180639"/>
            </a:xfrm>
            <a:custGeom>
              <a:avLst/>
              <a:gdLst>
                <a:gd name="connsiteX0" fmla="*/ 374870 w 1080002"/>
                <a:gd name="connsiteY0" fmla="*/ 0 h 180639"/>
                <a:gd name="connsiteX1" fmla="*/ 734910 w 1080002"/>
                <a:gd name="connsiteY1" fmla="*/ 0 h 180639"/>
                <a:gd name="connsiteX2" fmla="*/ 830346 w 1080002"/>
                <a:gd name="connsiteY2" fmla="*/ 23859 h 180639"/>
                <a:gd name="connsiteX3" fmla="*/ 1039238 w 1080002"/>
                <a:gd name="connsiteY3" fmla="*/ 23859 h 180639"/>
                <a:gd name="connsiteX4" fmla="*/ 1080002 w 1080002"/>
                <a:gd name="connsiteY4" fmla="*/ 340 h 180639"/>
                <a:gd name="connsiteX5" fmla="*/ 1080002 w 1080002"/>
                <a:gd name="connsiteY5" fmla="*/ 180340 h 180639"/>
                <a:gd name="connsiteX6" fmla="*/ 1058371 w 1080002"/>
                <a:gd name="connsiteY6" fmla="*/ 167859 h 180639"/>
                <a:gd name="connsiteX7" fmla="*/ 783474 w 1080002"/>
                <a:gd name="connsiteY7" fmla="*/ 167859 h 180639"/>
                <a:gd name="connsiteX8" fmla="*/ 734910 w 1080002"/>
                <a:gd name="connsiteY8" fmla="*/ 180000 h 180639"/>
                <a:gd name="connsiteX9" fmla="*/ 374870 w 1080002"/>
                <a:gd name="connsiteY9" fmla="*/ 180000 h 180639"/>
                <a:gd name="connsiteX10" fmla="*/ 326306 w 1080002"/>
                <a:gd name="connsiteY10" fmla="*/ 167859 h 180639"/>
                <a:gd name="connsiteX11" fmla="*/ 22150 w 1080002"/>
                <a:gd name="connsiteY11" fmla="*/ 167859 h 180639"/>
                <a:gd name="connsiteX12" fmla="*/ 0 w 1080002"/>
                <a:gd name="connsiteY12" fmla="*/ 180639 h 180639"/>
                <a:gd name="connsiteX13" fmla="*/ 0 w 1080002"/>
                <a:gd name="connsiteY13" fmla="*/ 639 h 180639"/>
                <a:gd name="connsiteX14" fmla="*/ 40246 w 1080002"/>
                <a:gd name="connsiteY14" fmla="*/ 23859 h 180639"/>
                <a:gd name="connsiteX15" fmla="*/ 279434 w 1080002"/>
                <a:gd name="connsiteY15" fmla="*/ 23859 h 18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2" h="180639">
                  <a:moveTo>
                    <a:pt x="374870" y="0"/>
                  </a:moveTo>
                  <a:lnTo>
                    <a:pt x="734910" y="0"/>
                  </a:lnTo>
                  <a:lnTo>
                    <a:pt x="830346" y="23859"/>
                  </a:lnTo>
                  <a:lnTo>
                    <a:pt x="1039238" y="23859"/>
                  </a:lnTo>
                  <a:lnTo>
                    <a:pt x="1080002" y="340"/>
                  </a:lnTo>
                  <a:lnTo>
                    <a:pt x="1080002" y="180340"/>
                  </a:lnTo>
                  <a:lnTo>
                    <a:pt x="1058371" y="167859"/>
                  </a:lnTo>
                  <a:lnTo>
                    <a:pt x="783474" y="167859"/>
                  </a:lnTo>
                  <a:lnTo>
                    <a:pt x="734910" y="180000"/>
                  </a:lnTo>
                  <a:lnTo>
                    <a:pt x="374870" y="180000"/>
                  </a:lnTo>
                  <a:lnTo>
                    <a:pt x="326306" y="167859"/>
                  </a:lnTo>
                  <a:lnTo>
                    <a:pt x="22150" y="167859"/>
                  </a:lnTo>
                  <a:lnTo>
                    <a:pt x="0" y="180639"/>
                  </a:lnTo>
                  <a:lnTo>
                    <a:pt x="0" y="639"/>
                  </a:lnTo>
                  <a:lnTo>
                    <a:pt x="40246" y="23859"/>
                  </a:lnTo>
                  <a:lnTo>
                    <a:pt x="279434" y="23859"/>
                  </a:lnTo>
                  <a:close/>
                </a:path>
              </a:pathLst>
            </a:custGeom>
            <a:solidFill>
              <a:srgbClr val="FFFFFF"/>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71" name="Gerader Verbinder 70"/>
            <p:cNvCxnSpPr/>
            <p:nvPr/>
          </p:nvCxnSpPr>
          <p:spPr bwMode="auto">
            <a:xfrm>
              <a:off x="3243035" y="4431782"/>
              <a:ext cx="1260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2" name="Gruppieren 71"/>
          <p:cNvGrpSpPr/>
          <p:nvPr/>
        </p:nvGrpSpPr>
        <p:grpSpPr>
          <a:xfrm>
            <a:off x="3427662" y="4682740"/>
            <a:ext cx="1008000" cy="224106"/>
            <a:chOff x="4637442" y="4287014"/>
            <a:chExt cx="1260000" cy="280133"/>
          </a:xfrm>
        </p:grpSpPr>
        <p:sp>
          <p:nvSpPr>
            <p:cNvPr id="73" name="Freihandform 72"/>
            <p:cNvSpPr/>
            <p:nvPr/>
          </p:nvSpPr>
          <p:spPr bwMode="auto">
            <a:xfrm flipV="1">
              <a:off x="4727442" y="4424930"/>
              <a:ext cx="1080000" cy="142217"/>
            </a:xfrm>
            <a:custGeom>
              <a:avLst/>
              <a:gdLst>
                <a:gd name="connsiteX0" fmla="*/ 98609 w 1080000"/>
                <a:gd name="connsiteY0" fmla="*/ 0 h 142217"/>
                <a:gd name="connsiteX1" fmla="*/ 204598 w 1080000"/>
                <a:gd name="connsiteY1" fmla="*/ 0 h 142217"/>
                <a:gd name="connsiteX2" fmla="*/ 204598 w 1080000"/>
                <a:gd name="connsiteY2" fmla="*/ 37063 h 142217"/>
                <a:gd name="connsiteX3" fmla="*/ 276606 w 1080000"/>
                <a:gd name="connsiteY3" fmla="*/ 37063 h 142217"/>
                <a:gd name="connsiteX4" fmla="*/ 276606 w 1080000"/>
                <a:gd name="connsiteY4" fmla="*/ 37855 h 142217"/>
                <a:gd name="connsiteX5" fmla="*/ 418562 w 1080000"/>
                <a:gd name="connsiteY5" fmla="*/ 0 h 142217"/>
                <a:gd name="connsiteX6" fmla="*/ 676612 w 1080000"/>
                <a:gd name="connsiteY6" fmla="*/ 0 h 142217"/>
                <a:gd name="connsiteX7" fmla="*/ 828032 w 1080000"/>
                <a:gd name="connsiteY7" fmla="*/ 37855 h 142217"/>
                <a:gd name="connsiteX8" fmla="*/ 828032 w 1080000"/>
                <a:gd name="connsiteY8" fmla="*/ 0 h 142217"/>
                <a:gd name="connsiteX9" fmla="*/ 962705 w 1080000"/>
                <a:gd name="connsiteY9" fmla="*/ 0 h 142217"/>
                <a:gd name="connsiteX10" fmla="*/ 962705 w 1080000"/>
                <a:gd name="connsiteY10" fmla="*/ 30686 h 142217"/>
                <a:gd name="connsiteX11" fmla="*/ 1080000 w 1080000"/>
                <a:gd name="connsiteY11" fmla="*/ 30686 h 142217"/>
                <a:gd name="connsiteX12" fmla="*/ 1080000 w 1080000"/>
                <a:gd name="connsiteY12" fmla="*/ 142217 h 142217"/>
                <a:gd name="connsiteX13" fmla="*/ 0 w 1080000"/>
                <a:gd name="connsiteY13" fmla="*/ 142217 h 142217"/>
                <a:gd name="connsiteX14" fmla="*/ 0 w 1080000"/>
                <a:gd name="connsiteY14" fmla="*/ 30686 h 142217"/>
                <a:gd name="connsiteX15" fmla="*/ 98609 w 1080000"/>
                <a:gd name="connsiteY15" fmla="*/ 30686 h 14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422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42217"/>
                  </a:lnTo>
                  <a:lnTo>
                    <a:pt x="0" y="1422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74" name="Freihandform 73"/>
            <p:cNvSpPr/>
            <p:nvPr/>
          </p:nvSpPr>
          <p:spPr bwMode="auto">
            <a:xfrm>
              <a:off x="4727442" y="4287014"/>
              <a:ext cx="1080000" cy="137917"/>
            </a:xfrm>
            <a:custGeom>
              <a:avLst/>
              <a:gdLst>
                <a:gd name="connsiteX0" fmla="*/ 98609 w 1080000"/>
                <a:gd name="connsiteY0" fmla="*/ 0 h 137917"/>
                <a:gd name="connsiteX1" fmla="*/ 204598 w 1080000"/>
                <a:gd name="connsiteY1" fmla="*/ 0 h 137917"/>
                <a:gd name="connsiteX2" fmla="*/ 204598 w 1080000"/>
                <a:gd name="connsiteY2" fmla="*/ 37063 h 137917"/>
                <a:gd name="connsiteX3" fmla="*/ 276606 w 1080000"/>
                <a:gd name="connsiteY3" fmla="*/ 37063 h 137917"/>
                <a:gd name="connsiteX4" fmla="*/ 276606 w 1080000"/>
                <a:gd name="connsiteY4" fmla="*/ 37855 h 137917"/>
                <a:gd name="connsiteX5" fmla="*/ 418562 w 1080000"/>
                <a:gd name="connsiteY5" fmla="*/ 0 h 137917"/>
                <a:gd name="connsiteX6" fmla="*/ 676612 w 1080000"/>
                <a:gd name="connsiteY6" fmla="*/ 0 h 137917"/>
                <a:gd name="connsiteX7" fmla="*/ 828032 w 1080000"/>
                <a:gd name="connsiteY7" fmla="*/ 37855 h 137917"/>
                <a:gd name="connsiteX8" fmla="*/ 828032 w 1080000"/>
                <a:gd name="connsiteY8" fmla="*/ 0 h 137917"/>
                <a:gd name="connsiteX9" fmla="*/ 962705 w 1080000"/>
                <a:gd name="connsiteY9" fmla="*/ 0 h 137917"/>
                <a:gd name="connsiteX10" fmla="*/ 962705 w 1080000"/>
                <a:gd name="connsiteY10" fmla="*/ 30686 h 137917"/>
                <a:gd name="connsiteX11" fmla="*/ 1080000 w 1080000"/>
                <a:gd name="connsiteY11" fmla="*/ 30686 h 137917"/>
                <a:gd name="connsiteX12" fmla="*/ 1080000 w 1080000"/>
                <a:gd name="connsiteY12" fmla="*/ 137917 h 137917"/>
                <a:gd name="connsiteX13" fmla="*/ 0 w 1080000"/>
                <a:gd name="connsiteY13" fmla="*/ 137917 h 137917"/>
                <a:gd name="connsiteX14" fmla="*/ 0 w 1080000"/>
                <a:gd name="connsiteY14" fmla="*/ 30686 h 137917"/>
                <a:gd name="connsiteX15" fmla="*/ 98609 w 1080000"/>
                <a:gd name="connsiteY15" fmla="*/ 30686 h 137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379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37917"/>
                  </a:lnTo>
                  <a:lnTo>
                    <a:pt x="0" y="1379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75" name="Freihandform 74"/>
            <p:cNvSpPr/>
            <p:nvPr/>
          </p:nvSpPr>
          <p:spPr bwMode="auto">
            <a:xfrm>
              <a:off x="4727441" y="4334611"/>
              <a:ext cx="1080002" cy="180639"/>
            </a:xfrm>
            <a:custGeom>
              <a:avLst/>
              <a:gdLst>
                <a:gd name="connsiteX0" fmla="*/ 374870 w 1080002"/>
                <a:gd name="connsiteY0" fmla="*/ 0 h 180639"/>
                <a:gd name="connsiteX1" fmla="*/ 734910 w 1080002"/>
                <a:gd name="connsiteY1" fmla="*/ 0 h 180639"/>
                <a:gd name="connsiteX2" fmla="*/ 830346 w 1080002"/>
                <a:gd name="connsiteY2" fmla="*/ 23859 h 180639"/>
                <a:gd name="connsiteX3" fmla="*/ 1039238 w 1080002"/>
                <a:gd name="connsiteY3" fmla="*/ 23859 h 180639"/>
                <a:gd name="connsiteX4" fmla="*/ 1080002 w 1080002"/>
                <a:gd name="connsiteY4" fmla="*/ 340 h 180639"/>
                <a:gd name="connsiteX5" fmla="*/ 1080002 w 1080002"/>
                <a:gd name="connsiteY5" fmla="*/ 180340 h 180639"/>
                <a:gd name="connsiteX6" fmla="*/ 1058371 w 1080002"/>
                <a:gd name="connsiteY6" fmla="*/ 167859 h 180639"/>
                <a:gd name="connsiteX7" fmla="*/ 783474 w 1080002"/>
                <a:gd name="connsiteY7" fmla="*/ 167859 h 180639"/>
                <a:gd name="connsiteX8" fmla="*/ 734910 w 1080002"/>
                <a:gd name="connsiteY8" fmla="*/ 180000 h 180639"/>
                <a:gd name="connsiteX9" fmla="*/ 374870 w 1080002"/>
                <a:gd name="connsiteY9" fmla="*/ 180000 h 180639"/>
                <a:gd name="connsiteX10" fmla="*/ 326306 w 1080002"/>
                <a:gd name="connsiteY10" fmla="*/ 167859 h 180639"/>
                <a:gd name="connsiteX11" fmla="*/ 22150 w 1080002"/>
                <a:gd name="connsiteY11" fmla="*/ 167859 h 180639"/>
                <a:gd name="connsiteX12" fmla="*/ 0 w 1080002"/>
                <a:gd name="connsiteY12" fmla="*/ 180639 h 180639"/>
                <a:gd name="connsiteX13" fmla="*/ 0 w 1080002"/>
                <a:gd name="connsiteY13" fmla="*/ 639 h 180639"/>
                <a:gd name="connsiteX14" fmla="*/ 40246 w 1080002"/>
                <a:gd name="connsiteY14" fmla="*/ 23859 h 180639"/>
                <a:gd name="connsiteX15" fmla="*/ 279434 w 1080002"/>
                <a:gd name="connsiteY15" fmla="*/ 23859 h 18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2" h="180639">
                  <a:moveTo>
                    <a:pt x="374870" y="0"/>
                  </a:moveTo>
                  <a:lnTo>
                    <a:pt x="734910" y="0"/>
                  </a:lnTo>
                  <a:lnTo>
                    <a:pt x="830346" y="23859"/>
                  </a:lnTo>
                  <a:lnTo>
                    <a:pt x="1039238" y="23859"/>
                  </a:lnTo>
                  <a:lnTo>
                    <a:pt x="1080002" y="340"/>
                  </a:lnTo>
                  <a:lnTo>
                    <a:pt x="1080002" y="180340"/>
                  </a:lnTo>
                  <a:lnTo>
                    <a:pt x="1058371" y="167859"/>
                  </a:lnTo>
                  <a:lnTo>
                    <a:pt x="783474" y="167859"/>
                  </a:lnTo>
                  <a:lnTo>
                    <a:pt x="734910" y="180000"/>
                  </a:lnTo>
                  <a:lnTo>
                    <a:pt x="374870" y="180000"/>
                  </a:lnTo>
                  <a:lnTo>
                    <a:pt x="326306" y="167859"/>
                  </a:lnTo>
                  <a:lnTo>
                    <a:pt x="22150" y="167859"/>
                  </a:lnTo>
                  <a:lnTo>
                    <a:pt x="0" y="180639"/>
                  </a:lnTo>
                  <a:lnTo>
                    <a:pt x="0" y="639"/>
                  </a:lnTo>
                  <a:lnTo>
                    <a:pt x="40246" y="23859"/>
                  </a:lnTo>
                  <a:lnTo>
                    <a:pt x="279434" y="23859"/>
                  </a:lnTo>
                  <a:close/>
                </a:path>
              </a:pathLst>
            </a:custGeom>
            <a:solidFill>
              <a:srgbClr val="FFFFFF"/>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76" name="Gerader Verbinder 75"/>
            <p:cNvCxnSpPr/>
            <p:nvPr/>
          </p:nvCxnSpPr>
          <p:spPr bwMode="auto">
            <a:xfrm>
              <a:off x="4637442" y="4425699"/>
              <a:ext cx="1260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7" name="Gruppieren 76"/>
          <p:cNvGrpSpPr/>
          <p:nvPr/>
        </p:nvGrpSpPr>
        <p:grpSpPr>
          <a:xfrm>
            <a:off x="4666692" y="4682740"/>
            <a:ext cx="1008000" cy="224106"/>
            <a:chOff x="4637442" y="4287014"/>
            <a:chExt cx="1260000" cy="280133"/>
          </a:xfrm>
        </p:grpSpPr>
        <p:sp>
          <p:nvSpPr>
            <p:cNvPr id="78" name="Freihandform 77"/>
            <p:cNvSpPr/>
            <p:nvPr/>
          </p:nvSpPr>
          <p:spPr bwMode="auto">
            <a:xfrm flipV="1">
              <a:off x="4727442" y="4424930"/>
              <a:ext cx="1080000" cy="142217"/>
            </a:xfrm>
            <a:custGeom>
              <a:avLst/>
              <a:gdLst>
                <a:gd name="connsiteX0" fmla="*/ 98609 w 1080000"/>
                <a:gd name="connsiteY0" fmla="*/ 0 h 142217"/>
                <a:gd name="connsiteX1" fmla="*/ 204598 w 1080000"/>
                <a:gd name="connsiteY1" fmla="*/ 0 h 142217"/>
                <a:gd name="connsiteX2" fmla="*/ 204598 w 1080000"/>
                <a:gd name="connsiteY2" fmla="*/ 37063 h 142217"/>
                <a:gd name="connsiteX3" fmla="*/ 276606 w 1080000"/>
                <a:gd name="connsiteY3" fmla="*/ 37063 h 142217"/>
                <a:gd name="connsiteX4" fmla="*/ 276606 w 1080000"/>
                <a:gd name="connsiteY4" fmla="*/ 37855 h 142217"/>
                <a:gd name="connsiteX5" fmla="*/ 418562 w 1080000"/>
                <a:gd name="connsiteY5" fmla="*/ 0 h 142217"/>
                <a:gd name="connsiteX6" fmla="*/ 676612 w 1080000"/>
                <a:gd name="connsiteY6" fmla="*/ 0 h 142217"/>
                <a:gd name="connsiteX7" fmla="*/ 828032 w 1080000"/>
                <a:gd name="connsiteY7" fmla="*/ 37855 h 142217"/>
                <a:gd name="connsiteX8" fmla="*/ 828032 w 1080000"/>
                <a:gd name="connsiteY8" fmla="*/ 0 h 142217"/>
                <a:gd name="connsiteX9" fmla="*/ 962705 w 1080000"/>
                <a:gd name="connsiteY9" fmla="*/ 0 h 142217"/>
                <a:gd name="connsiteX10" fmla="*/ 962705 w 1080000"/>
                <a:gd name="connsiteY10" fmla="*/ 30686 h 142217"/>
                <a:gd name="connsiteX11" fmla="*/ 1080000 w 1080000"/>
                <a:gd name="connsiteY11" fmla="*/ 30686 h 142217"/>
                <a:gd name="connsiteX12" fmla="*/ 1080000 w 1080000"/>
                <a:gd name="connsiteY12" fmla="*/ 142217 h 142217"/>
                <a:gd name="connsiteX13" fmla="*/ 0 w 1080000"/>
                <a:gd name="connsiteY13" fmla="*/ 142217 h 142217"/>
                <a:gd name="connsiteX14" fmla="*/ 0 w 1080000"/>
                <a:gd name="connsiteY14" fmla="*/ 30686 h 142217"/>
                <a:gd name="connsiteX15" fmla="*/ 98609 w 1080000"/>
                <a:gd name="connsiteY15" fmla="*/ 30686 h 14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422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42217"/>
                  </a:lnTo>
                  <a:lnTo>
                    <a:pt x="0" y="1422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79" name="Freihandform 78"/>
            <p:cNvSpPr/>
            <p:nvPr/>
          </p:nvSpPr>
          <p:spPr bwMode="auto">
            <a:xfrm>
              <a:off x="4727442" y="4287014"/>
              <a:ext cx="1080000" cy="137917"/>
            </a:xfrm>
            <a:custGeom>
              <a:avLst/>
              <a:gdLst>
                <a:gd name="connsiteX0" fmla="*/ 98609 w 1080000"/>
                <a:gd name="connsiteY0" fmla="*/ 0 h 137917"/>
                <a:gd name="connsiteX1" fmla="*/ 204598 w 1080000"/>
                <a:gd name="connsiteY1" fmla="*/ 0 h 137917"/>
                <a:gd name="connsiteX2" fmla="*/ 204598 w 1080000"/>
                <a:gd name="connsiteY2" fmla="*/ 37063 h 137917"/>
                <a:gd name="connsiteX3" fmla="*/ 276606 w 1080000"/>
                <a:gd name="connsiteY3" fmla="*/ 37063 h 137917"/>
                <a:gd name="connsiteX4" fmla="*/ 276606 w 1080000"/>
                <a:gd name="connsiteY4" fmla="*/ 37855 h 137917"/>
                <a:gd name="connsiteX5" fmla="*/ 418562 w 1080000"/>
                <a:gd name="connsiteY5" fmla="*/ 0 h 137917"/>
                <a:gd name="connsiteX6" fmla="*/ 676612 w 1080000"/>
                <a:gd name="connsiteY6" fmla="*/ 0 h 137917"/>
                <a:gd name="connsiteX7" fmla="*/ 828032 w 1080000"/>
                <a:gd name="connsiteY7" fmla="*/ 37855 h 137917"/>
                <a:gd name="connsiteX8" fmla="*/ 828032 w 1080000"/>
                <a:gd name="connsiteY8" fmla="*/ 0 h 137917"/>
                <a:gd name="connsiteX9" fmla="*/ 962705 w 1080000"/>
                <a:gd name="connsiteY9" fmla="*/ 0 h 137917"/>
                <a:gd name="connsiteX10" fmla="*/ 962705 w 1080000"/>
                <a:gd name="connsiteY10" fmla="*/ 30686 h 137917"/>
                <a:gd name="connsiteX11" fmla="*/ 1080000 w 1080000"/>
                <a:gd name="connsiteY11" fmla="*/ 30686 h 137917"/>
                <a:gd name="connsiteX12" fmla="*/ 1080000 w 1080000"/>
                <a:gd name="connsiteY12" fmla="*/ 137917 h 137917"/>
                <a:gd name="connsiteX13" fmla="*/ 0 w 1080000"/>
                <a:gd name="connsiteY13" fmla="*/ 137917 h 137917"/>
                <a:gd name="connsiteX14" fmla="*/ 0 w 1080000"/>
                <a:gd name="connsiteY14" fmla="*/ 30686 h 137917"/>
                <a:gd name="connsiteX15" fmla="*/ 98609 w 1080000"/>
                <a:gd name="connsiteY15" fmla="*/ 30686 h 137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379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37917"/>
                  </a:lnTo>
                  <a:lnTo>
                    <a:pt x="0" y="1379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80" name="Freihandform 79"/>
            <p:cNvSpPr/>
            <p:nvPr/>
          </p:nvSpPr>
          <p:spPr bwMode="auto">
            <a:xfrm>
              <a:off x="4727441" y="4334611"/>
              <a:ext cx="1080002" cy="180639"/>
            </a:xfrm>
            <a:custGeom>
              <a:avLst/>
              <a:gdLst>
                <a:gd name="connsiteX0" fmla="*/ 374870 w 1080002"/>
                <a:gd name="connsiteY0" fmla="*/ 0 h 180639"/>
                <a:gd name="connsiteX1" fmla="*/ 734910 w 1080002"/>
                <a:gd name="connsiteY1" fmla="*/ 0 h 180639"/>
                <a:gd name="connsiteX2" fmla="*/ 830346 w 1080002"/>
                <a:gd name="connsiteY2" fmla="*/ 23859 h 180639"/>
                <a:gd name="connsiteX3" fmla="*/ 1039238 w 1080002"/>
                <a:gd name="connsiteY3" fmla="*/ 23859 h 180639"/>
                <a:gd name="connsiteX4" fmla="*/ 1080002 w 1080002"/>
                <a:gd name="connsiteY4" fmla="*/ 340 h 180639"/>
                <a:gd name="connsiteX5" fmla="*/ 1080002 w 1080002"/>
                <a:gd name="connsiteY5" fmla="*/ 180340 h 180639"/>
                <a:gd name="connsiteX6" fmla="*/ 1058371 w 1080002"/>
                <a:gd name="connsiteY6" fmla="*/ 167859 h 180639"/>
                <a:gd name="connsiteX7" fmla="*/ 783474 w 1080002"/>
                <a:gd name="connsiteY7" fmla="*/ 167859 h 180639"/>
                <a:gd name="connsiteX8" fmla="*/ 734910 w 1080002"/>
                <a:gd name="connsiteY8" fmla="*/ 180000 h 180639"/>
                <a:gd name="connsiteX9" fmla="*/ 374870 w 1080002"/>
                <a:gd name="connsiteY9" fmla="*/ 180000 h 180639"/>
                <a:gd name="connsiteX10" fmla="*/ 326306 w 1080002"/>
                <a:gd name="connsiteY10" fmla="*/ 167859 h 180639"/>
                <a:gd name="connsiteX11" fmla="*/ 22150 w 1080002"/>
                <a:gd name="connsiteY11" fmla="*/ 167859 h 180639"/>
                <a:gd name="connsiteX12" fmla="*/ 0 w 1080002"/>
                <a:gd name="connsiteY12" fmla="*/ 180639 h 180639"/>
                <a:gd name="connsiteX13" fmla="*/ 0 w 1080002"/>
                <a:gd name="connsiteY13" fmla="*/ 639 h 180639"/>
                <a:gd name="connsiteX14" fmla="*/ 40246 w 1080002"/>
                <a:gd name="connsiteY14" fmla="*/ 23859 h 180639"/>
                <a:gd name="connsiteX15" fmla="*/ 279434 w 1080002"/>
                <a:gd name="connsiteY15" fmla="*/ 23859 h 18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2" h="180639">
                  <a:moveTo>
                    <a:pt x="374870" y="0"/>
                  </a:moveTo>
                  <a:lnTo>
                    <a:pt x="734910" y="0"/>
                  </a:lnTo>
                  <a:lnTo>
                    <a:pt x="830346" y="23859"/>
                  </a:lnTo>
                  <a:lnTo>
                    <a:pt x="1039238" y="23859"/>
                  </a:lnTo>
                  <a:lnTo>
                    <a:pt x="1080002" y="340"/>
                  </a:lnTo>
                  <a:lnTo>
                    <a:pt x="1080002" y="180340"/>
                  </a:lnTo>
                  <a:lnTo>
                    <a:pt x="1058371" y="167859"/>
                  </a:lnTo>
                  <a:lnTo>
                    <a:pt x="783474" y="167859"/>
                  </a:lnTo>
                  <a:lnTo>
                    <a:pt x="734910" y="180000"/>
                  </a:lnTo>
                  <a:lnTo>
                    <a:pt x="374870" y="180000"/>
                  </a:lnTo>
                  <a:lnTo>
                    <a:pt x="326306" y="167859"/>
                  </a:lnTo>
                  <a:lnTo>
                    <a:pt x="22150" y="167859"/>
                  </a:lnTo>
                  <a:lnTo>
                    <a:pt x="0" y="180639"/>
                  </a:lnTo>
                  <a:lnTo>
                    <a:pt x="0" y="639"/>
                  </a:lnTo>
                  <a:lnTo>
                    <a:pt x="40246" y="23859"/>
                  </a:lnTo>
                  <a:lnTo>
                    <a:pt x="279434" y="23859"/>
                  </a:lnTo>
                  <a:close/>
                </a:path>
              </a:pathLst>
            </a:custGeom>
            <a:solidFill>
              <a:srgbClr val="FFFFFF"/>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81" name="Gerader Verbinder 80"/>
            <p:cNvCxnSpPr/>
            <p:nvPr/>
          </p:nvCxnSpPr>
          <p:spPr bwMode="auto">
            <a:xfrm>
              <a:off x="4637442" y="4425699"/>
              <a:ext cx="1260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2" name="Abgerundetes Rechteck 81"/>
          <p:cNvSpPr>
            <a:spLocks noChangeAspect="1"/>
          </p:cNvSpPr>
          <p:nvPr/>
        </p:nvSpPr>
        <p:spPr bwMode="auto">
          <a:xfrm>
            <a:off x="3368152" y="2238386"/>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Edge </a:t>
            </a:r>
          </a:p>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lang="en-US" sz="1200" kern="0" dirty="0">
                <a:solidFill>
                  <a:srgbClr val="FFFFFF"/>
                </a:solidFill>
                <a:latin typeface="Times New Roman" panose="02020603050405020304" pitchFamily="18" charset="0"/>
                <a:cs typeface="Times New Roman" panose="02020603050405020304" pitchFamily="18" charset="0"/>
              </a:rPr>
              <a:t>c</a:t>
            </a:r>
            <a:r>
              <a:rPr kumimoji="0" lang="en-US" sz="1200" b="0" i="0"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utting</a:t>
            </a:r>
            <a:endPar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p:txBody>
      </p:sp>
      <p:sp>
        <p:nvSpPr>
          <p:cNvPr id="83" name="Abgerundetes Rechteck 82"/>
          <p:cNvSpPr>
            <a:spLocks noChangeAspect="1"/>
          </p:cNvSpPr>
          <p:nvPr/>
        </p:nvSpPr>
        <p:spPr bwMode="auto">
          <a:xfrm>
            <a:off x="878870" y="2238386"/>
            <a:ext cx="1116000" cy="612000"/>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lang="en-US" sz="1200" kern="0" dirty="0">
                <a:solidFill>
                  <a:srgbClr val="FFFFFF"/>
                </a:solidFill>
                <a:latin typeface="Times New Roman" panose="02020603050405020304" pitchFamily="18" charset="0"/>
                <a:cs typeface="Times New Roman" panose="02020603050405020304" pitchFamily="18" charset="0"/>
              </a:rPr>
              <a:t>Sm</a:t>
            </a:r>
            <a:r>
              <a:rPr kumimoji="0" lang="en-US" sz="1200" b="0" i="0"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elting</a:t>
            </a: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in</a:t>
            </a:r>
          </a:p>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furnace</a:t>
            </a:r>
          </a:p>
        </p:txBody>
      </p:sp>
      <p:sp>
        <p:nvSpPr>
          <p:cNvPr id="84" name="Abgerundetes Rechteck 83"/>
          <p:cNvSpPr>
            <a:spLocks noChangeAspect="1"/>
          </p:cNvSpPr>
          <p:nvPr/>
        </p:nvSpPr>
        <p:spPr bwMode="auto">
          <a:xfrm>
            <a:off x="2123511" y="2238387"/>
            <a:ext cx="1116000" cy="611999"/>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Forging</a:t>
            </a:r>
          </a:p>
        </p:txBody>
      </p:sp>
      <p:sp>
        <p:nvSpPr>
          <p:cNvPr id="85" name="Abgerundetes Rechteck 84"/>
          <p:cNvSpPr>
            <a:spLocks noChangeAspect="1"/>
          </p:cNvSpPr>
          <p:nvPr/>
        </p:nvSpPr>
        <p:spPr bwMode="auto">
          <a:xfrm>
            <a:off x="4612793" y="2238387"/>
            <a:ext cx="1116000" cy="611999"/>
          </a:xfrm>
          <a:prstGeom prst="roundRect">
            <a:avLst/>
          </a:prstGeom>
          <a:solidFill>
            <a:srgbClr val="4C99B2"/>
          </a:solidFill>
          <a:ln w="7620" algn="ctr">
            <a:solidFill>
              <a:srgbClr val="FFFFFF"/>
            </a:solidFill>
            <a:miter lim="800000"/>
            <a:headEnd/>
            <a:tailEnd/>
          </a:ln>
          <a:effectLst/>
          <a:extLst/>
        </p:spPr>
        <p:txBody>
          <a:bodyPr wrap="square" lIns="0" tIns="43200" rIns="0" bIns="43200" rtlCol="0" anchor="ctr">
            <a:noAutofit/>
          </a:bodyPr>
          <a:lstStyle/>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Heat </a:t>
            </a:r>
          </a:p>
          <a:p>
            <a:pPr marL="172720" marR="0" lvl="0" indent="-17272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r>
              <a:rPr lang="en-US" sz="1200" kern="0" dirty="0">
                <a:solidFill>
                  <a:srgbClr val="FFFFFF"/>
                </a:solidFill>
                <a:latin typeface="Times New Roman" panose="02020603050405020304" pitchFamily="18" charset="0"/>
                <a:cs typeface="Times New Roman" panose="02020603050405020304" pitchFamily="18" charset="0"/>
              </a:rPr>
              <a:t>t</a:t>
            </a:r>
            <a:r>
              <a:rPr kumimoji="0" lang="en-US" sz="1200" b="0" i="0"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reatment</a:t>
            </a:r>
            <a:endParaRPr kumimoji="0" lang="en-US" sz="1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p:txBody>
      </p:sp>
      <p:grpSp>
        <p:nvGrpSpPr>
          <p:cNvPr id="86" name="Gruppieren 85"/>
          <p:cNvGrpSpPr/>
          <p:nvPr/>
        </p:nvGrpSpPr>
        <p:grpSpPr>
          <a:xfrm>
            <a:off x="5928273" y="4682740"/>
            <a:ext cx="1008000" cy="224106"/>
            <a:chOff x="4637442" y="4287014"/>
            <a:chExt cx="1260000" cy="280133"/>
          </a:xfrm>
        </p:grpSpPr>
        <p:sp>
          <p:nvSpPr>
            <p:cNvPr id="87" name="Freihandform 86"/>
            <p:cNvSpPr/>
            <p:nvPr/>
          </p:nvSpPr>
          <p:spPr bwMode="auto">
            <a:xfrm flipV="1">
              <a:off x="4727442" y="4424930"/>
              <a:ext cx="1080000" cy="142217"/>
            </a:xfrm>
            <a:custGeom>
              <a:avLst/>
              <a:gdLst>
                <a:gd name="connsiteX0" fmla="*/ 98609 w 1080000"/>
                <a:gd name="connsiteY0" fmla="*/ 0 h 142217"/>
                <a:gd name="connsiteX1" fmla="*/ 204598 w 1080000"/>
                <a:gd name="connsiteY1" fmla="*/ 0 h 142217"/>
                <a:gd name="connsiteX2" fmla="*/ 204598 w 1080000"/>
                <a:gd name="connsiteY2" fmla="*/ 37063 h 142217"/>
                <a:gd name="connsiteX3" fmla="*/ 276606 w 1080000"/>
                <a:gd name="connsiteY3" fmla="*/ 37063 h 142217"/>
                <a:gd name="connsiteX4" fmla="*/ 276606 w 1080000"/>
                <a:gd name="connsiteY4" fmla="*/ 37855 h 142217"/>
                <a:gd name="connsiteX5" fmla="*/ 418562 w 1080000"/>
                <a:gd name="connsiteY5" fmla="*/ 0 h 142217"/>
                <a:gd name="connsiteX6" fmla="*/ 676612 w 1080000"/>
                <a:gd name="connsiteY6" fmla="*/ 0 h 142217"/>
                <a:gd name="connsiteX7" fmla="*/ 828032 w 1080000"/>
                <a:gd name="connsiteY7" fmla="*/ 37855 h 142217"/>
                <a:gd name="connsiteX8" fmla="*/ 828032 w 1080000"/>
                <a:gd name="connsiteY8" fmla="*/ 0 h 142217"/>
                <a:gd name="connsiteX9" fmla="*/ 962705 w 1080000"/>
                <a:gd name="connsiteY9" fmla="*/ 0 h 142217"/>
                <a:gd name="connsiteX10" fmla="*/ 962705 w 1080000"/>
                <a:gd name="connsiteY10" fmla="*/ 30686 h 142217"/>
                <a:gd name="connsiteX11" fmla="*/ 1080000 w 1080000"/>
                <a:gd name="connsiteY11" fmla="*/ 30686 h 142217"/>
                <a:gd name="connsiteX12" fmla="*/ 1080000 w 1080000"/>
                <a:gd name="connsiteY12" fmla="*/ 142217 h 142217"/>
                <a:gd name="connsiteX13" fmla="*/ 0 w 1080000"/>
                <a:gd name="connsiteY13" fmla="*/ 142217 h 142217"/>
                <a:gd name="connsiteX14" fmla="*/ 0 w 1080000"/>
                <a:gd name="connsiteY14" fmla="*/ 30686 h 142217"/>
                <a:gd name="connsiteX15" fmla="*/ 98609 w 1080000"/>
                <a:gd name="connsiteY15" fmla="*/ 30686 h 142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422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42217"/>
                  </a:lnTo>
                  <a:lnTo>
                    <a:pt x="0" y="1422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88" name="Freihandform 87"/>
            <p:cNvSpPr/>
            <p:nvPr/>
          </p:nvSpPr>
          <p:spPr bwMode="auto">
            <a:xfrm>
              <a:off x="4727442" y="4287014"/>
              <a:ext cx="1080000" cy="137917"/>
            </a:xfrm>
            <a:custGeom>
              <a:avLst/>
              <a:gdLst>
                <a:gd name="connsiteX0" fmla="*/ 98609 w 1080000"/>
                <a:gd name="connsiteY0" fmla="*/ 0 h 137917"/>
                <a:gd name="connsiteX1" fmla="*/ 204598 w 1080000"/>
                <a:gd name="connsiteY1" fmla="*/ 0 h 137917"/>
                <a:gd name="connsiteX2" fmla="*/ 204598 w 1080000"/>
                <a:gd name="connsiteY2" fmla="*/ 37063 h 137917"/>
                <a:gd name="connsiteX3" fmla="*/ 276606 w 1080000"/>
                <a:gd name="connsiteY3" fmla="*/ 37063 h 137917"/>
                <a:gd name="connsiteX4" fmla="*/ 276606 w 1080000"/>
                <a:gd name="connsiteY4" fmla="*/ 37855 h 137917"/>
                <a:gd name="connsiteX5" fmla="*/ 418562 w 1080000"/>
                <a:gd name="connsiteY5" fmla="*/ 0 h 137917"/>
                <a:gd name="connsiteX6" fmla="*/ 676612 w 1080000"/>
                <a:gd name="connsiteY6" fmla="*/ 0 h 137917"/>
                <a:gd name="connsiteX7" fmla="*/ 828032 w 1080000"/>
                <a:gd name="connsiteY7" fmla="*/ 37855 h 137917"/>
                <a:gd name="connsiteX8" fmla="*/ 828032 w 1080000"/>
                <a:gd name="connsiteY8" fmla="*/ 0 h 137917"/>
                <a:gd name="connsiteX9" fmla="*/ 962705 w 1080000"/>
                <a:gd name="connsiteY9" fmla="*/ 0 h 137917"/>
                <a:gd name="connsiteX10" fmla="*/ 962705 w 1080000"/>
                <a:gd name="connsiteY10" fmla="*/ 30686 h 137917"/>
                <a:gd name="connsiteX11" fmla="*/ 1080000 w 1080000"/>
                <a:gd name="connsiteY11" fmla="*/ 30686 h 137917"/>
                <a:gd name="connsiteX12" fmla="*/ 1080000 w 1080000"/>
                <a:gd name="connsiteY12" fmla="*/ 137917 h 137917"/>
                <a:gd name="connsiteX13" fmla="*/ 0 w 1080000"/>
                <a:gd name="connsiteY13" fmla="*/ 137917 h 137917"/>
                <a:gd name="connsiteX14" fmla="*/ 0 w 1080000"/>
                <a:gd name="connsiteY14" fmla="*/ 30686 h 137917"/>
                <a:gd name="connsiteX15" fmla="*/ 98609 w 1080000"/>
                <a:gd name="connsiteY15" fmla="*/ 30686 h 137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0" h="137917">
                  <a:moveTo>
                    <a:pt x="98609" y="0"/>
                  </a:moveTo>
                  <a:lnTo>
                    <a:pt x="204598" y="0"/>
                  </a:lnTo>
                  <a:lnTo>
                    <a:pt x="204598" y="37063"/>
                  </a:lnTo>
                  <a:lnTo>
                    <a:pt x="276606" y="37063"/>
                  </a:lnTo>
                  <a:lnTo>
                    <a:pt x="276606" y="37855"/>
                  </a:lnTo>
                  <a:lnTo>
                    <a:pt x="418562" y="0"/>
                  </a:lnTo>
                  <a:lnTo>
                    <a:pt x="676612" y="0"/>
                  </a:lnTo>
                  <a:lnTo>
                    <a:pt x="828032" y="37855"/>
                  </a:lnTo>
                  <a:lnTo>
                    <a:pt x="828032" y="0"/>
                  </a:lnTo>
                  <a:lnTo>
                    <a:pt x="962705" y="0"/>
                  </a:lnTo>
                  <a:lnTo>
                    <a:pt x="962705" y="30686"/>
                  </a:lnTo>
                  <a:lnTo>
                    <a:pt x="1080000" y="30686"/>
                  </a:lnTo>
                  <a:lnTo>
                    <a:pt x="1080000" y="137917"/>
                  </a:lnTo>
                  <a:lnTo>
                    <a:pt x="0" y="137917"/>
                  </a:lnTo>
                  <a:lnTo>
                    <a:pt x="0" y="30686"/>
                  </a:lnTo>
                  <a:lnTo>
                    <a:pt x="98609" y="30686"/>
                  </a:lnTo>
                  <a:close/>
                </a:path>
              </a:pathLst>
            </a:custGeom>
            <a:solidFill>
              <a:srgbClr val="E1E3E3">
                <a:lumMod val="90000"/>
              </a:srgbClr>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89" name="Freihandform 88"/>
            <p:cNvSpPr/>
            <p:nvPr/>
          </p:nvSpPr>
          <p:spPr bwMode="auto">
            <a:xfrm>
              <a:off x="4727441" y="4334611"/>
              <a:ext cx="1080002" cy="180639"/>
            </a:xfrm>
            <a:custGeom>
              <a:avLst/>
              <a:gdLst>
                <a:gd name="connsiteX0" fmla="*/ 374870 w 1080002"/>
                <a:gd name="connsiteY0" fmla="*/ 0 h 180639"/>
                <a:gd name="connsiteX1" fmla="*/ 734910 w 1080002"/>
                <a:gd name="connsiteY1" fmla="*/ 0 h 180639"/>
                <a:gd name="connsiteX2" fmla="*/ 830346 w 1080002"/>
                <a:gd name="connsiteY2" fmla="*/ 23859 h 180639"/>
                <a:gd name="connsiteX3" fmla="*/ 1039238 w 1080002"/>
                <a:gd name="connsiteY3" fmla="*/ 23859 h 180639"/>
                <a:gd name="connsiteX4" fmla="*/ 1080002 w 1080002"/>
                <a:gd name="connsiteY4" fmla="*/ 340 h 180639"/>
                <a:gd name="connsiteX5" fmla="*/ 1080002 w 1080002"/>
                <a:gd name="connsiteY5" fmla="*/ 180340 h 180639"/>
                <a:gd name="connsiteX6" fmla="*/ 1058371 w 1080002"/>
                <a:gd name="connsiteY6" fmla="*/ 167859 h 180639"/>
                <a:gd name="connsiteX7" fmla="*/ 783474 w 1080002"/>
                <a:gd name="connsiteY7" fmla="*/ 167859 h 180639"/>
                <a:gd name="connsiteX8" fmla="*/ 734910 w 1080002"/>
                <a:gd name="connsiteY8" fmla="*/ 180000 h 180639"/>
                <a:gd name="connsiteX9" fmla="*/ 374870 w 1080002"/>
                <a:gd name="connsiteY9" fmla="*/ 180000 h 180639"/>
                <a:gd name="connsiteX10" fmla="*/ 326306 w 1080002"/>
                <a:gd name="connsiteY10" fmla="*/ 167859 h 180639"/>
                <a:gd name="connsiteX11" fmla="*/ 22150 w 1080002"/>
                <a:gd name="connsiteY11" fmla="*/ 167859 h 180639"/>
                <a:gd name="connsiteX12" fmla="*/ 0 w 1080002"/>
                <a:gd name="connsiteY12" fmla="*/ 180639 h 180639"/>
                <a:gd name="connsiteX13" fmla="*/ 0 w 1080002"/>
                <a:gd name="connsiteY13" fmla="*/ 639 h 180639"/>
                <a:gd name="connsiteX14" fmla="*/ 40246 w 1080002"/>
                <a:gd name="connsiteY14" fmla="*/ 23859 h 180639"/>
                <a:gd name="connsiteX15" fmla="*/ 279434 w 1080002"/>
                <a:gd name="connsiteY15" fmla="*/ 23859 h 18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80002" h="180639">
                  <a:moveTo>
                    <a:pt x="374870" y="0"/>
                  </a:moveTo>
                  <a:lnTo>
                    <a:pt x="734910" y="0"/>
                  </a:lnTo>
                  <a:lnTo>
                    <a:pt x="830346" y="23859"/>
                  </a:lnTo>
                  <a:lnTo>
                    <a:pt x="1039238" y="23859"/>
                  </a:lnTo>
                  <a:lnTo>
                    <a:pt x="1080002" y="340"/>
                  </a:lnTo>
                  <a:lnTo>
                    <a:pt x="1080002" y="180340"/>
                  </a:lnTo>
                  <a:lnTo>
                    <a:pt x="1058371" y="167859"/>
                  </a:lnTo>
                  <a:lnTo>
                    <a:pt x="783474" y="167859"/>
                  </a:lnTo>
                  <a:lnTo>
                    <a:pt x="734910" y="180000"/>
                  </a:lnTo>
                  <a:lnTo>
                    <a:pt x="374870" y="180000"/>
                  </a:lnTo>
                  <a:lnTo>
                    <a:pt x="326306" y="167859"/>
                  </a:lnTo>
                  <a:lnTo>
                    <a:pt x="22150" y="167859"/>
                  </a:lnTo>
                  <a:lnTo>
                    <a:pt x="0" y="180639"/>
                  </a:lnTo>
                  <a:lnTo>
                    <a:pt x="0" y="639"/>
                  </a:lnTo>
                  <a:lnTo>
                    <a:pt x="40246" y="23859"/>
                  </a:lnTo>
                  <a:lnTo>
                    <a:pt x="279434" y="23859"/>
                  </a:lnTo>
                  <a:close/>
                </a:path>
              </a:pathLst>
            </a:custGeom>
            <a:solidFill>
              <a:srgbClr val="FFFFFF"/>
            </a:solidFill>
            <a:ln w="5080" algn="ctr">
              <a:solidFill>
                <a:srgbClr val="000000"/>
              </a:solidFill>
              <a:miter lim="800000"/>
              <a:headEnd/>
              <a:tailEnd/>
            </a:ln>
            <a:effectLst/>
            <a:extLst/>
          </p:spPr>
          <p:txBody>
            <a:bodyPr rot="0" spcFirstLastPara="0" vertOverflow="overflow" horzOverflow="overflow" vert="horz" wrap="square" lIns="57600" tIns="43200" rIns="57600" bIns="43200" numCol="1" spcCol="0" rtlCol="0" fromWordArt="0" anchor="ctr" anchorCtr="0" forceAA="0" compatLnSpc="1">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90" name="Gerader Verbinder 89"/>
            <p:cNvCxnSpPr/>
            <p:nvPr/>
          </p:nvCxnSpPr>
          <p:spPr bwMode="auto">
            <a:xfrm>
              <a:off x="4637442" y="4425699"/>
              <a:ext cx="1260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1" name="Gerade Verbindung mit Pfeil 90"/>
          <p:cNvCxnSpPr>
            <a:stCxn id="83" idx="3"/>
            <a:endCxn id="84" idx="1"/>
          </p:cNvCxnSpPr>
          <p:nvPr/>
        </p:nvCxnSpPr>
        <p:spPr bwMode="auto">
          <a:xfrm>
            <a:off x="1994870" y="2544386"/>
            <a:ext cx="128641" cy="1"/>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Gerade Verbindung mit Pfeil 91"/>
          <p:cNvCxnSpPr>
            <a:stCxn id="82" idx="3"/>
            <a:endCxn id="85" idx="1"/>
          </p:cNvCxnSpPr>
          <p:nvPr/>
        </p:nvCxnSpPr>
        <p:spPr bwMode="auto">
          <a:xfrm>
            <a:off x="4484152" y="2544386"/>
            <a:ext cx="128641" cy="1"/>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Gerade Verbindung mit Pfeil 92"/>
          <p:cNvCxnSpPr>
            <a:stCxn id="84" idx="3"/>
            <a:endCxn id="82" idx="1"/>
          </p:cNvCxnSpPr>
          <p:nvPr/>
        </p:nvCxnSpPr>
        <p:spPr bwMode="auto">
          <a:xfrm flipV="1">
            <a:off x="3239511" y="2544386"/>
            <a:ext cx="128641" cy="1"/>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Gerade Verbindung mit Pfeil 93"/>
          <p:cNvCxnSpPr>
            <a:stCxn id="85" idx="3"/>
            <a:endCxn id="58" idx="1"/>
          </p:cNvCxnSpPr>
          <p:nvPr/>
        </p:nvCxnSpPr>
        <p:spPr bwMode="auto">
          <a:xfrm flipV="1">
            <a:off x="5728793" y="2544386"/>
            <a:ext cx="128640" cy="1"/>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Gewinkelte Verbindung 94"/>
          <p:cNvCxnSpPr>
            <a:stCxn id="58" idx="3"/>
            <a:endCxn id="57" idx="1"/>
          </p:cNvCxnSpPr>
          <p:nvPr/>
        </p:nvCxnSpPr>
        <p:spPr bwMode="auto">
          <a:xfrm flipH="1">
            <a:off x="878870" y="2544386"/>
            <a:ext cx="6094563" cy="1633262"/>
          </a:xfrm>
          <a:prstGeom prst="bentConnector5">
            <a:avLst>
              <a:gd name="adj1" fmla="val -3751"/>
              <a:gd name="adj2" fmla="val 63225"/>
              <a:gd name="adj3" fmla="val 103751"/>
            </a:avLst>
          </a:prstGeom>
          <a:noFill/>
          <a:ln w="22860" cap="flat" cmpd="sng" algn="ctr">
            <a:solidFill>
              <a:srgbClr val="4C99B2"/>
            </a:solidFill>
            <a:prstDash val="dash"/>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Gerade Verbindung mit Pfeil 95"/>
          <p:cNvCxnSpPr>
            <a:stCxn id="57" idx="3"/>
            <a:endCxn id="55" idx="1"/>
          </p:cNvCxnSpPr>
          <p:nvPr/>
        </p:nvCxnSpPr>
        <p:spPr bwMode="auto">
          <a:xfrm>
            <a:off x="1994870" y="4177648"/>
            <a:ext cx="128641" cy="0"/>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Gerade Verbindung mit Pfeil 96"/>
          <p:cNvCxnSpPr>
            <a:stCxn id="55" idx="3"/>
            <a:endCxn id="59" idx="1"/>
          </p:cNvCxnSpPr>
          <p:nvPr/>
        </p:nvCxnSpPr>
        <p:spPr bwMode="auto">
          <a:xfrm>
            <a:off x="3239511" y="4177648"/>
            <a:ext cx="128641" cy="0"/>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Gerade Verbindung mit Pfeil 97"/>
          <p:cNvCxnSpPr>
            <a:stCxn id="59" idx="3"/>
            <a:endCxn id="56" idx="1"/>
          </p:cNvCxnSpPr>
          <p:nvPr/>
        </p:nvCxnSpPr>
        <p:spPr bwMode="auto">
          <a:xfrm>
            <a:off x="4484152" y="4177648"/>
            <a:ext cx="128641" cy="0"/>
          </a:xfrm>
          <a:prstGeom prst="straightConnector1">
            <a:avLst/>
          </a:prstGeom>
          <a:noFill/>
          <a:ln w="22860" cap="flat" cmpd="sng" algn="ctr">
            <a:solidFill>
              <a:srgbClr val="4C99B2"/>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Gerade Verbindung mit Pfeil 98"/>
          <p:cNvCxnSpPr>
            <a:stCxn id="56" idx="3"/>
            <a:endCxn id="60" idx="1"/>
          </p:cNvCxnSpPr>
          <p:nvPr/>
        </p:nvCxnSpPr>
        <p:spPr bwMode="auto">
          <a:xfrm>
            <a:off x="5728793" y="4177648"/>
            <a:ext cx="128640" cy="0"/>
          </a:xfrm>
          <a:prstGeom prst="straightConnector1">
            <a:avLst/>
          </a:prstGeom>
          <a:noFill/>
          <a:ln w="22860" cap="flat" cmpd="sng" algn="ctr">
            <a:solidFill>
              <a:srgbClr val="E49106"/>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Gerade Verbindung mit Pfeil 99"/>
          <p:cNvCxnSpPr/>
          <p:nvPr/>
        </p:nvCxnSpPr>
        <p:spPr bwMode="auto">
          <a:xfrm flipH="1" flipV="1">
            <a:off x="6145465" y="4648398"/>
            <a:ext cx="0" cy="144000"/>
          </a:xfrm>
          <a:prstGeom prst="straightConnector1">
            <a:avLst/>
          </a:prstGeom>
          <a:noFill/>
          <a:ln w="7620" cap="flat" cmpd="sng" algn="ctr">
            <a:solidFill>
              <a:srgbClr val="179C7D"/>
            </a:solidFill>
            <a:prstDash val="solid"/>
            <a:round/>
            <a:headEnd type="none" w="med" len="med"/>
            <a:tailEnd type="triangl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Gerade Verbindung mit Pfeil 100"/>
          <p:cNvCxnSpPr/>
          <p:nvPr/>
        </p:nvCxnSpPr>
        <p:spPr bwMode="auto">
          <a:xfrm flipH="1">
            <a:off x="6548710" y="4793020"/>
            <a:ext cx="0" cy="144000"/>
          </a:xfrm>
          <a:prstGeom prst="straightConnector1">
            <a:avLst/>
          </a:prstGeom>
          <a:noFill/>
          <a:ln w="7620" cap="flat" cmpd="sng" algn="ctr">
            <a:solidFill>
              <a:srgbClr val="179C7D"/>
            </a:solidFill>
            <a:prstDash val="solid"/>
            <a:round/>
            <a:headEnd type="none" w="med" len="med"/>
            <a:tailEnd type="triangl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reihandform 101"/>
          <p:cNvSpPr/>
          <p:nvPr/>
        </p:nvSpPr>
        <p:spPr bwMode="auto">
          <a:xfrm>
            <a:off x="4739596" y="3034395"/>
            <a:ext cx="866318" cy="250874"/>
          </a:xfrm>
          <a:custGeom>
            <a:avLst/>
            <a:gdLst>
              <a:gd name="connsiteX0" fmla="*/ 482886 w 1082897"/>
              <a:gd name="connsiteY0" fmla="*/ 0 h 332486"/>
              <a:gd name="connsiteX1" fmla="*/ 655492 w 1082897"/>
              <a:gd name="connsiteY1" fmla="*/ 2055 h 332486"/>
              <a:gd name="connsiteX2" fmla="*/ 665766 w 1082897"/>
              <a:gd name="connsiteY2" fmla="*/ 4109 h 332486"/>
              <a:gd name="connsiteX3" fmla="*/ 680150 w 1082897"/>
              <a:gd name="connsiteY3" fmla="*/ 6164 h 332486"/>
              <a:gd name="connsiteX4" fmla="*/ 692479 w 1082897"/>
              <a:gd name="connsiteY4" fmla="*/ 10274 h 332486"/>
              <a:gd name="connsiteX5" fmla="*/ 723301 w 1082897"/>
              <a:gd name="connsiteY5" fmla="*/ 14384 h 332486"/>
              <a:gd name="connsiteX6" fmla="*/ 758233 w 1082897"/>
              <a:gd name="connsiteY6" fmla="*/ 18493 h 332486"/>
              <a:gd name="connsiteX7" fmla="*/ 776727 w 1082897"/>
              <a:gd name="connsiteY7" fmla="*/ 20548 h 332486"/>
              <a:gd name="connsiteX8" fmla="*/ 926729 w 1082897"/>
              <a:gd name="connsiteY8" fmla="*/ 16438 h 332486"/>
              <a:gd name="connsiteX9" fmla="*/ 937003 w 1082897"/>
              <a:gd name="connsiteY9" fmla="*/ 14384 h 332486"/>
              <a:gd name="connsiteX10" fmla="*/ 955497 w 1082897"/>
              <a:gd name="connsiteY10" fmla="*/ 12329 h 332486"/>
              <a:gd name="connsiteX11" fmla="*/ 984265 w 1082897"/>
              <a:gd name="connsiteY11" fmla="*/ 4109 h 332486"/>
              <a:gd name="connsiteX12" fmla="*/ 1008923 w 1082897"/>
              <a:gd name="connsiteY12" fmla="*/ 0 h 332486"/>
              <a:gd name="connsiteX13" fmla="*/ 1039745 w 1082897"/>
              <a:gd name="connsiteY13" fmla="*/ 4109 h 332486"/>
              <a:gd name="connsiteX14" fmla="*/ 1045910 w 1082897"/>
              <a:gd name="connsiteY14" fmla="*/ 8219 h 332486"/>
              <a:gd name="connsiteX15" fmla="*/ 1066458 w 1082897"/>
              <a:gd name="connsiteY15" fmla="*/ 16438 h 332486"/>
              <a:gd name="connsiteX16" fmla="*/ 1072622 w 1082897"/>
              <a:gd name="connsiteY16" fmla="*/ 20548 h 332486"/>
              <a:gd name="connsiteX17" fmla="*/ 1076548 w 1082897"/>
              <a:gd name="connsiteY17" fmla="*/ 21505 h 332486"/>
              <a:gd name="connsiteX18" fmla="*/ 1080111 w 1082897"/>
              <a:gd name="connsiteY18" fmla="*/ 21505 h 332486"/>
              <a:gd name="connsiteX19" fmla="*/ 1080111 w 1082897"/>
              <a:gd name="connsiteY19" fmla="*/ 22374 h 332486"/>
              <a:gd name="connsiteX20" fmla="*/ 1080345 w 1082897"/>
              <a:gd name="connsiteY20" fmla="*/ 22431 h 332486"/>
              <a:gd name="connsiteX21" fmla="*/ 1082897 w 1082897"/>
              <a:gd name="connsiteY21" fmla="*/ 26713 h 332486"/>
              <a:gd name="connsiteX22" fmla="*/ 1080111 w 1082897"/>
              <a:gd name="connsiteY22" fmla="*/ 26708 h 332486"/>
              <a:gd name="connsiteX23" fmla="*/ 1080111 w 1082897"/>
              <a:gd name="connsiteY23" fmla="*/ 309505 h 332486"/>
              <a:gd name="connsiteX24" fmla="*/ 1079769 w 1082897"/>
              <a:gd name="connsiteY24" fmla="*/ 309505 h 332486"/>
              <a:gd name="connsiteX25" fmla="*/ 1082897 w 1082897"/>
              <a:gd name="connsiteY25" fmla="*/ 311590 h 332486"/>
              <a:gd name="connsiteX26" fmla="*/ 1043855 w 1082897"/>
              <a:gd name="connsiteY26" fmla="*/ 315700 h 332486"/>
              <a:gd name="connsiteX27" fmla="*/ 1037690 w 1082897"/>
              <a:gd name="connsiteY27" fmla="*/ 311590 h 332486"/>
              <a:gd name="connsiteX28" fmla="*/ 1029129 w 1082897"/>
              <a:gd name="connsiteY28" fmla="*/ 309505 h 332486"/>
              <a:gd name="connsiteX29" fmla="*/ 969974 w 1082897"/>
              <a:gd name="connsiteY29" fmla="*/ 309505 h 332486"/>
              <a:gd name="connsiteX30" fmla="*/ 969881 w 1082897"/>
              <a:gd name="connsiteY30" fmla="*/ 309536 h 332486"/>
              <a:gd name="connsiteX31" fmla="*/ 930839 w 1082897"/>
              <a:gd name="connsiteY31" fmla="*/ 313645 h 332486"/>
              <a:gd name="connsiteX32" fmla="*/ 924675 w 1082897"/>
              <a:gd name="connsiteY32" fmla="*/ 315700 h 332486"/>
              <a:gd name="connsiteX33" fmla="*/ 910291 w 1082897"/>
              <a:gd name="connsiteY33" fmla="*/ 317755 h 332486"/>
              <a:gd name="connsiteX34" fmla="*/ 904126 w 1082897"/>
              <a:gd name="connsiteY34" fmla="*/ 319810 h 332486"/>
              <a:gd name="connsiteX35" fmla="*/ 891797 w 1082897"/>
              <a:gd name="connsiteY35" fmla="*/ 323919 h 332486"/>
              <a:gd name="connsiteX36" fmla="*/ 871249 w 1082897"/>
              <a:gd name="connsiteY36" fmla="*/ 328029 h 332486"/>
              <a:gd name="connsiteX37" fmla="*/ 797275 w 1082897"/>
              <a:gd name="connsiteY37" fmla="*/ 325974 h 332486"/>
              <a:gd name="connsiteX38" fmla="*/ 768507 w 1082897"/>
              <a:gd name="connsiteY38" fmla="*/ 321865 h 332486"/>
              <a:gd name="connsiteX39" fmla="*/ 762343 w 1082897"/>
              <a:gd name="connsiteY39" fmla="*/ 317755 h 332486"/>
              <a:gd name="connsiteX40" fmla="*/ 754123 w 1082897"/>
              <a:gd name="connsiteY40" fmla="*/ 315700 h 332486"/>
              <a:gd name="connsiteX41" fmla="*/ 684259 w 1082897"/>
              <a:gd name="connsiteY41" fmla="*/ 309536 h 332486"/>
              <a:gd name="connsiteX42" fmla="*/ 683515 w 1082897"/>
              <a:gd name="connsiteY42" fmla="*/ 309505 h 332486"/>
              <a:gd name="connsiteX43" fmla="*/ 576357 w 1082897"/>
              <a:gd name="connsiteY43" fmla="*/ 309505 h 332486"/>
              <a:gd name="connsiteX44" fmla="*/ 571243 w 1082897"/>
              <a:gd name="connsiteY44" fmla="*/ 311590 h 332486"/>
              <a:gd name="connsiteX45" fmla="*/ 560969 w 1082897"/>
              <a:gd name="connsiteY45" fmla="*/ 313645 h 332486"/>
              <a:gd name="connsiteX46" fmla="*/ 548640 w 1082897"/>
              <a:gd name="connsiteY46" fmla="*/ 315700 h 332486"/>
              <a:gd name="connsiteX47" fmla="*/ 540421 w 1082897"/>
              <a:gd name="connsiteY47" fmla="*/ 319810 h 332486"/>
              <a:gd name="connsiteX48" fmla="*/ 511653 w 1082897"/>
              <a:gd name="connsiteY48" fmla="*/ 323919 h 332486"/>
              <a:gd name="connsiteX49" fmla="*/ 505489 w 1082897"/>
              <a:gd name="connsiteY49" fmla="*/ 325974 h 332486"/>
              <a:gd name="connsiteX50" fmla="*/ 361651 w 1082897"/>
              <a:gd name="connsiteY50" fmla="*/ 328029 h 332486"/>
              <a:gd name="connsiteX51" fmla="*/ 328773 w 1082897"/>
              <a:gd name="connsiteY51" fmla="*/ 323919 h 332486"/>
              <a:gd name="connsiteX52" fmla="*/ 197264 w 1082897"/>
              <a:gd name="connsiteY52" fmla="*/ 319810 h 332486"/>
              <a:gd name="connsiteX53" fmla="*/ 162332 w 1082897"/>
              <a:gd name="connsiteY53" fmla="*/ 315700 h 332486"/>
              <a:gd name="connsiteX54" fmla="*/ 139729 w 1082897"/>
              <a:gd name="connsiteY54" fmla="*/ 321865 h 332486"/>
              <a:gd name="connsiteX55" fmla="*/ 129455 w 1082897"/>
              <a:gd name="connsiteY55" fmla="*/ 323919 h 332486"/>
              <a:gd name="connsiteX56" fmla="*/ 92468 w 1082897"/>
              <a:gd name="connsiteY56" fmla="*/ 328029 h 332486"/>
              <a:gd name="connsiteX57" fmla="*/ 16687 w 1082897"/>
              <a:gd name="connsiteY57" fmla="*/ 309505 h 332486"/>
              <a:gd name="connsiteX58" fmla="*/ 111 w 1082897"/>
              <a:gd name="connsiteY58" fmla="*/ 309505 h 332486"/>
              <a:gd name="connsiteX59" fmla="*/ 111 w 1082897"/>
              <a:gd name="connsiteY59" fmla="*/ 305453 h 332486"/>
              <a:gd name="connsiteX60" fmla="*/ 0 w 1082897"/>
              <a:gd name="connsiteY60" fmla="*/ 305426 h 332486"/>
              <a:gd name="connsiteX61" fmla="*/ 111 w 1082897"/>
              <a:gd name="connsiteY61" fmla="*/ 305426 h 332486"/>
              <a:gd name="connsiteX62" fmla="*/ 111 w 1082897"/>
              <a:gd name="connsiteY62" fmla="*/ 24658 h 332486"/>
              <a:gd name="connsiteX63" fmla="*/ 0 w 1082897"/>
              <a:gd name="connsiteY63" fmla="*/ 24658 h 332486"/>
              <a:gd name="connsiteX64" fmla="*/ 111 w 1082897"/>
              <a:gd name="connsiteY64" fmla="*/ 24638 h 332486"/>
              <a:gd name="connsiteX65" fmla="*/ 111 w 1082897"/>
              <a:gd name="connsiteY65" fmla="*/ 21505 h 332486"/>
              <a:gd name="connsiteX66" fmla="*/ 17116 w 1082897"/>
              <a:gd name="connsiteY66" fmla="*/ 21505 h 332486"/>
              <a:gd name="connsiteX67" fmla="*/ 78084 w 1082897"/>
              <a:gd name="connsiteY67" fmla="*/ 10274 h 332486"/>
              <a:gd name="connsiteX68" fmla="*/ 127400 w 1082897"/>
              <a:gd name="connsiteY68" fmla="*/ 6164 h 332486"/>
              <a:gd name="connsiteX69" fmla="*/ 160277 w 1082897"/>
              <a:gd name="connsiteY69" fmla="*/ 8219 h 332486"/>
              <a:gd name="connsiteX70" fmla="*/ 199319 w 1082897"/>
              <a:gd name="connsiteY70" fmla="*/ 12329 h 332486"/>
              <a:gd name="connsiteX71" fmla="*/ 211648 w 1082897"/>
              <a:gd name="connsiteY71" fmla="*/ 16438 h 332486"/>
              <a:gd name="connsiteX72" fmla="*/ 425350 w 1082897"/>
              <a:gd name="connsiteY72" fmla="*/ 16438 h 332486"/>
              <a:gd name="connsiteX73" fmla="*/ 433570 w 1082897"/>
              <a:gd name="connsiteY73" fmla="*/ 14384 h 332486"/>
              <a:gd name="connsiteX74" fmla="*/ 439734 w 1082897"/>
              <a:gd name="connsiteY74" fmla="*/ 12329 h 332486"/>
              <a:gd name="connsiteX75" fmla="*/ 452063 w 1082897"/>
              <a:gd name="connsiteY75" fmla="*/ 10274 h 332486"/>
              <a:gd name="connsiteX76" fmla="*/ 464392 w 1082897"/>
              <a:gd name="connsiteY76" fmla="*/ 6164 h 332486"/>
              <a:gd name="connsiteX77" fmla="*/ 482886 w 1082897"/>
              <a:gd name="connsiteY77" fmla="*/ 0 h 33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082897" h="332486">
                <a:moveTo>
                  <a:pt x="482886" y="0"/>
                </a:moveTo>
                <a:lnTo>
                  <a:pt x="655492" y="2055"/>
                </a:lnTo>
                <a:cubicBezTo>
                  <a:pt x="658984" y="2133"/>
                  <a:pt x="662321" y="3535"/>
                  <a:pt x="665766" y="4109"/>
                </a:cubicBezTo>
                <a:cubicBezTo>
                  <a:pt x="670543" y="4905"/>
                  <a:pt x="675355" y="5479"/>
                  <a:pt x="680150" y="6164"/>
                </a:cubicBezTo>
                <a:cubicBezTo>
                  <a:pt x="684260" y="7534"/>
                  <a:pt x="688191" y="9661"/>
                  <a:pt x="692479" y="10274"/>
                </a:cubicBezTo>
                <a:cubicBezTo>
                  <a:pt x="712329" y="13110"/>
                  <a:pt x="702056" y="11728"/>
                  <a:pt x="723301" y="14384"/>
                </a:cubicBezTo>
                <a:cubicBezTo>
                  <a:pt x="739026" y="19623"/>
                  <a:pt x="725355" y="15634"/>
                  <a:pt x="758233" y="18493"/>
                </a:cubicBezTo>
                <a:cubicBezTo>
                  <a:pt x="764412" y="19030"/>
                  <a:pt x="770562" y="19863"/>
                  <a:pt x="776727" y="20548"/>
                </a:cubicBezTo>
                <a:lnTo>
                  <a:pt x="926729" y="16438"/>
                </a:lnTo>
                <a:cubicBezTo>
                  <a:pt x="930219" y="16304"/>
                  <a:pt x="933546" y="14878"/>
                  <a:pt x="937003" y="14384"/>
                </a:cubicBezTo>
                <a:cubicBezTo>
                  <a:pt x="943143" y="13507"/>
                  <a:pt x="949332" y="13014"/>
                  <a:pt x="955497" y="12329"/>
                </a:cubicBezTo>
                <a:cubicBezTo>
                  <a:pt x="964278" y="9402"/>
                  <a:pt x="975237" y="5398"/>
                  <a:pt x="984265" y="4109"/>
                </a:cubicBezTo>
                <a:cubicBezTo>
                  <a:pt x="1002106" y="1561"/>
                  <a:pt x="993899" y="3005"/>
                  <a:pt x="1008923" y="0"/>
                </a:cubicBezTo>
                <a:cubicBezTo>
                  <a:pt x="1012285" y="306"/>
                  <a:pt x="1032418" y="969"/>
                  <a:pt x="1039745" y="4109"/>
                </a:cubicBezTo>
                <a:cubicBezTo>
                  <a:pt x="1042015" y="5082"/>
                  <a:pt x="1043653" y="7216"/>
                  <a:pt x="1045910" y="8219"/>
                </a:cubicBezTo>
                <a:cubicBezTo>
                  <a:pt x="1064844" y="16635"/>
                  <a:pt x="1051748" y="8032"/>
                  <a:pt x="1066458" y="16438"/>
                </a:cubicBezTo>
                <a:cubicBezTo>
                  <a:pt x="1068602" y="17663"/>
                  <a:pt x="1070352" y="19575"/>
                  <a:pt x="1072622" y="20548"/>
                </a:cubicBezTo>
                <a:lnTo>
                  <a:pt x="1076548" y="21505"/>
                </a:lnTo>
                <a:lnTo>
                  <a:pt x="1080111" y="21505"/>
                </a:lnTo>
                <a:lnTo>
                  <a:pt x="1080111" y="22374"/>
                </a:lnTo>
                <a:lnTo>
                  <a:pt x="1080345" y="22431"/>
                </a:lnTo>
                <a:cubicBezTo>
                  <a:pt x="1081073" y="22414"/>
                  <a:pt x="1080939" y="22797"/>
                  <a:pt x="1082897" y="26713"/>
                </a:cubicBezTo>
                <a:lnTo>
                  <a:pt x="1080111" y="26708"/>
                </a:lnTo>
                <a:lnTo>
                  <a:pt x="1080111" y="309505"/>
                </a:lnTo>
                <a:lnTo>
                  <a:pt x="1079769" y="309505"/>
                </a:lnTo>
                <a:lnTo>
                  <a:pt x="1082897" y="311590"/>
                </a:lnTo>
                <a:cubicBezTo>
                  <a:pt x="1068377" y="316430"/>
                  <a:pt x="1068441" y="316994"/>
                  <a:pt x="1043855" y="315700"/>
                </a:cubicBezTo>
                <a:cubicBezTo>
                  <a:pt x="1041389" y="315570"/>
                  <a:pt x="1039745" y="312960"/>
                  <a:pt x="1037690" y="311590"/>
                </a:cubicBezTo>
                <a:lnTo>
                  <a:pt x="1029129" y="309505"/>
                </a:lnTo>
                <a:lnTo>
                  <a:pt x="969974" y="309505"/>
                </a:lnTo>
                <a:lnTo>
                  <a:pt x="969881" y="309536"/>
                </a:lnTo>
                <a:cubicBezTo>
                  <a:pt x="956335" y="310578"/>
                  <a:pt x="943896" y="310743"/>
                  <a:pt x="930839" y="313645"/>
                </a:cubicBezTo>
                <a:cubicBezTo>
                  <a:pt x="928725" y="314115"/>
                  <a:pt x="926730" y="315015"/>
                  <a:pt x="924675" y="315700"/>
                </a:cubicBezTo>
                <a:lnTo>
                  <a:pt x="910291" y="317755"/>
                </a:lnTo>
                <a:cubicBezTo>
                  <a:pt x="908147" y="318061"/>
                  <a:pt x="906181" y="319125"/>
                  <a:pt x="904126" y="319810"/>
                </a:cubicBezTo>
                <a:lnTo>
                  <a:pt x="891797" y="323919"/>
                </a:lnTo>
                <a:cubicBezTo>
                  <a:pt x="885170" y="326128"/>
                  <a:pt x="878214" y="327507"/>
                  <a:pt x="871249" y="328029"/>
                </a:cubicBezTo>
                <a:cubicBezTo>
                  <a:pt x="812007" y="332473"/>
                  <a:pt x="827690" y="336113"/>
                  <a:pt x="797275" y="325974"/>
                </a:cubicBezTo>
                <a:cubicBezTo>
                  <a:pt x="795559" y="325760"/>
                  <a:pt x="772056" y="323048"/>
                  <a:pt x="768507" y="321865"/>
                </a:cubicBezTo>
                <a:cubicBezTo>
                  <a:pt x="766164" y="321084"/>
                  <a:pt x="764613" y="318728"/>
                  <a:pt x="762343" y="317755"/>
                </a:cubicBezTo>
                <a:cubicBezTo>
                  <a:pt x="759747" y="316642"/>
                  <a:pt x="756863" y="316385"/>
                  <a:pt x="754123" y="315700"/>
                </a:cubicBezTo>
                <a:cubicBezTo>
                  <a:pt x="730174" y="313305"/>
                  <a:pt x="709251" y="311098"/>
                  <a:pt x="684259" y="309536"/>
                </a:cubicBezTo>
                <a:lnTo>
                  <a:pt x="683515" y="309505"/>
                </a:lnTo>
                <a:lnTo>
                  <a:pt x="576357" y="309505"/>
                </a:lnTo>
                <a:lnTo>
                  <a:pt x="571243" y="311590"/>
                </a:lnTo>
                <a:cubicBezTo>
                  <a:pt x="567898" y="312593"/>
                  <a:pt x="564405" y="313020"/>
                  <a:pt x="560969" y="313645"/>
                </a:cubicBezTo>
                <a:cubicBezTo>
                  <a:pt x="556870" y="314390"/>
                  <a:pt x="552631" y="314503"/>
                  <a:pt x="548640" y="315700"/>
                </a:cubicBezTo>
                <a:cubicBezTo>
                  <a:pt x="545706" y="316580"/>
                  <a:pt x="543161" y="318440"/>
                  <a:pt x="540421" y="319810"/>
                </a:cubicBezTo>
                <a:cubicBezTo>
                  <a:pt x="540421" y="319810"/>
                  <a:pt x="521192" y="322236"/>
                  <a:pt x="511653" y="323919"/>
                </a:cubicBezTo>
                <a:cubicBezTo>
                  <a:pt x="509520" y="324295"/>
                  <a:pt x="507544" y="325289"/>
                  <a:pt x="505489" y="325974"/>
                </a:cubicBezTo>
                <a:cubicBezTo>
                  <a:pt x="457543" y="326659"/>
                  <a:pt x="409602" y="328029"/>
                  <a:pt x="361651" y="328029"/>
                </a:cubicBezTo>
                <a:cubicBezTo>
                  <a:pt x="343337" y="328029"/>
                  <a:pt x="341858" y="327190"/>
                  <a:pt x="328773" y="323919"/>
                </a:cubicBezTo>
                <a:cubicBezTo>
                  <a:pt x="284937" y="322549"/>
                  <a:pt x="241082" y="321688"/>
                  <a:pt x="197264" y="319810"/>
                </a:cubicBezTo>
                <a:cubicBezTo>
                  <a:pt x="151542" y="317851"/>
                  <a:pt x="236171" y="315700"/>
                  <a:pt x="162332" y="315700"/>
                </a:cubicBezTo>
                <a:cubicBezTo>
                  <a:pt x="153018" y="315700"/>
                  <a:pt x="147981" y="318564"/>
                  <a:pt x="139729" y="321865"/>
                </a:cubicBezTo>
                <a:cubicBezTo>
                  <a:pt x="136304" y="322550"/>
                  <a:pt x="132843" y="323072"/>
                  <a:pt x="129455" y="323919"/>
                </a:cubicBezTo>
                <a:cubicBezTo>
                  <a:pt x="114219" y="327727"/>
                  <a:pt x="122136" y="332974"/>
                  <a:pt x="92468" y="328029"/>
                </a:cubicBezTo>
                <a:lnTo>
                  <a:pt x="16687" y="309505"/>
                </a:lnTo>
                <a:lnTo>
                  <a:pt x="111" y="309505"/>
                </a:lnTo>
                <a:lnTo>
                  <a:pt x="111" y="305453"/>
                </a:lnTo>
                <a:lnTo>
                  <a:pt x="0" y="305426"/>
                </a:lnTo>
                <a:lnTo>
                  <a:pt x="111" y="305426"/>
                </a:lnTo>
                <a:lnTo>
                  <a:pt x="111" y="24658"/>
                </a:lnTo>
                <a:lnTo>
                  <a:pt x="0" y="24658"/>
                </a:lnTo>
                <a:lnTo>
                  <a:pt x="111" y="24638"/>
                </a:lnTo>
                <a:lnTo>
                  <a:pt x="111" y="21505"/>
                </a:lnTo>
                <a:lnTo>
                  <a:pt x="17116" y="21505"/>
                </a:lnTo>
                <a:lnTo>
                  <a:pt x="78084" y="10274"/>
                </a:lnTo>
                <a:cubicBezTo>
                  <a:pt x="87120" y="8768"/>
                  <a:pt x="121205" y="6607"/>
                  <a:pt x="127400" y="6164"/>
                </a:cubicBezTo>
                <a:cubicBezTo>
                  <a:pt x="138359" y="6849"/>
                  <a:pt x="149337" y="7281"/>
                  <a:pt x="160277" y="8219"/>
                </a:cubicBezTo>
                <a:cubicBezTo>
                  <a:pt x="173315" y="9337"/>
                  <a:pt x="199319" y="12329"/>
                  <a:pt x="199319" y="12329"/>
                </a:cubicBezTo>
                <a:cubicBezTo>
                  <a:pt x="203429" y="13699"/>
                  <a:pt x="207331" y="16078"/>
                  <a:pt x="211648" y="16438"/>
                </a:cubicBezTo>
                <a:cubicBezTo>
                  <a:pt x="265981" y="20965"/>
                  <a:pt x="395671" y="16839"/>
                  <a:pt x="425350" y="16438"/>
                </a:cubicBezTo>
                <a:cubicBezTo>
                  <a:pt x="428090" y="15753"/>
                  <a:pt x="430854" y="15160"/>
                  <a:pt x="433570" y="14384"/>
                </a:cubicBezTo>
                <a:cubicBezTo>
                  <a:pt x="435653" y="13789"/>
                  <a:pt x="437620" y="12799"/>
                  <a:pt x="439734" y="12329"/>
                </a:cubicBezTo>
                <a:cubicBezTo>
                  <a:pt x="443801" y="11425"/>
                  <a:pt x="448021" y="11285"/>
                  <a:pt x="452063" y="10274"/>
                </a:cubicBezTo>
                <a:cubicBezTo>
                  <a:pt x="456266" y="9223"/>
                  <a:pt x="460189" y="7215"/>
                  <a:pt x="464392" y="6164"/>
                </a:cubicBezTo>
                <a:cubicBezTo>
                  <a:pt x="476190" y="3214"/>
                  <a:pt x="469990" y="5158"/>
                  <a:pt x="482886" y="0"/>
                </a:cubicBezTo>
                <a:close/>
              </a:path>
            </a:pathLst>
          </a:custGeom>
          <a:gradFill flip="none" rotWithShape="1">
            <a:gsLst>
              <a:gs pos="50000">
                <a:srgbClr val="FF0000">
                  <a:lumMod val="40000"/>
                  <a:lumOff val="60000"/>
                </a:srgbClr>
              </a:gs>
              <a:gs pos="0">
                <a:srgbClr val="EB6A0A">
                  <a:lumMod val="60000"/>
                  <a:lumOff val="40000"/>
                </a:srgbClr>
              </a:gs>
              <a:gs pos="100000">
                <a:srgbClr val="EB6A0A">
                  <a:lumMod val="60000"/>
                  <a:lumOff val="40000"/>
                </a:srgbClr>
              </a:gs>
            </a:gsLst>
            <a:lin ang="16200000" scaled="1"/>
            <a:tileRect/>
          </a:gradFill>
          <a:ln w="5080" algn="ctr">
            <a:solidFill>
              <a:srgbClr val="000000"/>
            </a:solidFill>
            <a:miter lim="800000"/>
            <a:headEnd/>
            <a:tailEnd/>
          </a:ln>
          <a:effectLst/>
          <a:extLst/>
        </p:spPr>
        <p:txBody>
          <a:bodyPr wrap="square" lIns="57600" tIns="43200" rIns="57600" bIns="432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103" name="Freihandform 102"/>
          <p:cNvSpPr/>
          <p:nvPr/>
        </p:nvSpPr>
        <p:spPr bwMode="auto">
          <a:xfrm>
            <a:off x="3492992" y="3028875"/>
            <a:ext cx="866318" cy="250874"/>
          </a:xfrm>
          <a:custGeom>
            <a:avLst/>
            <a:gdLst>
              <a:gd name="connsiteX0" fmla="*/ 482886 w 1082897"/>
              <a:gd name="connsiteY0" fmla="*/ 0 h 332486"/>
              <a:gd name="connsiteX1" fmla="*/ 655492 w 1082897"/>
              <a:gd name="connsiteY1" fmla="*/ 2055 h 332486"/>
              <a:gd name="connsiteX2" fmla="*/ 665766 w 1082897"/>
              <a:gd name="connsiteY2" fmla="*/ 4109 h 332486"/>
              <a:gd name="connsiteX3" fmla="*/ 680150 w 1082897"/>
              <a:gd name="connsiteY3" fmla="*/ 6164 h 332486"/>
              <a:gd name="connsiteX4" fmla="*/ 692479 w 1082897"/>
              <a:gd name="connsiteY4" fmla="*/ 10274 h 332486"/>
              <a:gd name="connsiteX5" fmla="*/ 723301 w 1082897"/>
              <a:gd name="connsiteY5" fmla="*/ 14384 h 332486"/>
              <a:gd name="connsiteX6" fmla="*/ 758233 w 1082897"/>
              <a:gd name="connsiteY6" fmla="*/ 18493 h 332486"/>
              <a:gd name="connsiteX7" fmla="*/ 776727 w 1082897"/>
              <a:gd name="connsiteY7" fmla="*/ 20548 h 332486"/>
              <a:gd name="connsiteX8" fmla="*/ 926729 w 1082897"/>
              <a:gd name="connsiteY8" fmla="*/ 16438 h 332486"/>
              <a:gd name="connsiteX9" fmla="*/ 937003 w 1082897"/>
              <a:gd name="connsiteY9" fmla="*/ 14384 h 332486"/>
              <a:gd name="connsiteX10" fmla="*/ 955497 w 1082897"/>
              <a:gd name="connsiteY10" fmla="*/ 12329 h 332486"/>
              <a:gd name="connsiteX11" fmla="*/ 984265 w 1082897"/>
              <a:gd name="connsiteY11" fmla="*/ 4109 h 332486"/>
              <a:gd name="connsiteX12" fmla="*/ 1008923 w 1082897"/>
              <a:gd name="connsiteY12" fmla="*/ 0 h 332486"/>
              <a:gd name="connsiteX13" fmla="*/ 1039745 w 1082897"/>
              <a:gd name="connsiteY13" fmla="*/ 4109 h 332486"/>
              <a:gd name="connsiteX14" fmla="*/ 1045910 w 1082897"/>
              <a:gd name="connsiteY14" fmla="*/ 8219 h 332486"/>
              <a:gd name="connsiteX15" fmla="*/ 1066458 w 1082897"/>
              <a:gd name="connsiteY15" fmla="*/ 16438 h 332486"/>
              <a:gd name="connsiteX16" fmla="*/ 1072622 w 1082897"/>
              <a:gd name="connsiteY16" fmla="*/ 20548 h 332486"/>
              <a:gd name="connsiteX17" fmla="*/ 1076548 w 1082897"/>
              <a:gd name="connsiteY17" fmla="*/ 21505 h 332486"/>
              <a:gd name="connsiteX18" fmla="*/ 1080111 w 1082897"/>
              <a:gd name="connsiteY18" fmla="*/ 21505 h 332486"/>
              <a:gd name="connsiteX19" fmla="*/ 1080111 w 1082897"/>
              <a:gd name="connsiteY19" fmla="*/ 22374 h 332486"/>
              <a:gd name="connsiteX20" fmla="*/ 1080345 w 1082897"/>
              <a:gd name="connsiteY20" fmla="*/ 22431 h 332486"/>
              <a:gd name="connsiteX21" fmla="*/ 1082897 w 1082897"/>
              <a:gd name="connsiteY21" fmla="*/ 26713 h 332486"/>
              <a:gd name="connsiteX22" fmla="*/ 1080111 w 1082897"/>
              <a:gd name="connsiteY22" fmla="*/ 26708 h 332486"/>
              <a:gd name="connsiteX23" fmla="*/ 1080111 w 1082897"/>
              <a:gd name="connsiteY23" fmla="*/ 309505 h 332486"/>
              <a:gd name="connsiteX24" fmla="*/ 1079769 w 1082897"/>
              <a:gd name="connsiteY24" fmla="*/ 309505 h 332486"/>
              <a:gd name="connsiteX25" fmla="*/ 1082897 w 1082897"/>
              <a:gd name="connsiteY25" fmla="*/ 311590 h 332486"/>
              <a:gd name="connsiteX26" fmla="*/ 1043855 w 1082897"/>
              <a:gd name="connsiteY26" fmla="*/ 315700 h 332486"/>
              <a:gd name="connsiteX27" fmla="*/ 1037690 w 1082897"/>
              <a:gd name="connsiteY27" fmla="*/ 311590 h 332486"/>
              <a:gd name="connsiteX28" fmla="*/ 1029129 w 1082897"/>
              <a:gd name="connsiteY28" fmla="*/ 309505 h 332486"/>
              <a:gd name="connsiteX29" fmla="*/ 969974 w 1082897"/>
              <a:gd name="connsiteY29" fmla="*/ 309505 h 332486"/>
              <a:gd name="connsiteX30" fmla="*/ 969881 w 1082897"/>
              <a:gd name="connsiteY30" fmla="*/ 309536 h 332486"/>
              <a:gd name="connsiteX31" fmla="*/ 930839 w 1082897"/>
              <a:gd name="connsiteY31" fmla="*/ 313645 h 332486"/>
              <a:gd name="connsiteX32" fmla="*/ 924675 w 1082897"/>
              <a:gd name="connsiteY32" fmla="*/ 315700 h 332486"/>
              <a:gd name="connsiteX33" fmla="*/ 910291 w 1082897"/>
              <a:gd name="connsiteY33" fmla="*/ 317755 h 332486"/>
              <a:gd name="connsiteX34" fmla="*/ 904126 w 1082897"/>
              <a:gd name="connsiteY34" fmla="*/ 319810 h 332486"/>
              <a:gd name="connsiteX35" fmla="*/ 891797 w 1082897"/>
              <a:gd name="connsiteY35" fmla="*/ 323919 h 332486"/>
              <a:gd name="connsiteX36" fmla="*/ 871249 w 1082897"/>
              <a:gd name="connsiteY36" fmla="*/ 328029 h 332486"/>
              <a:gd name="connsiteX37" fmla="*/ 797275 w 1082897"/>
              <a:gd name="connsiteY37" fmla="*/ 325974 h 332486"/>
              <a:gd name="connsiteX38" fmla="*/ 768507 w 1082897"/>
              <a:gd name="connsiteY38" fmla="*/ 321865 h 332486"/>
              <a:gd name="connsiteX39" fmla="*/ 762343 w 1082897"/>
              <a:gd name="connsiteY39" fmla="*/ 317755 h 332486"/>
              <a:gd name="connsiteX40" fmla="*/ 754123 w 1082897"/>
              <a:gd name="connsiteY40" fmla="*/ 315700 h 332486"/>
              <a:gd name="connsiteX41" fmla="*/ 684259 w 1082897"/>
              <a:gd name="connsiteY41" fmla="*/ 309536 h 332486"/>
              <a:gd name="connsiteX42" fmla="*/ 683515 w 1082897"/>
              <a:gd name="connsiteY42" fmla="*/ 309505 h 332486"/>
              <a:gd name="connsiteX43" fmla="*/ 576357 w 1082897"/>
              <a:gd name="connsiteY43" fmla="*/ 309505 h 332486"/>
              <a:gd name="connsiteX44" fmla="*/ 571243 w 1082897"/>
              <a:gd name="connsiteY44" fmla="*/ 311590 h 332486"/>
              <a:gd name="connsiteX45" fmla="*/ 560969 w 1082897"/>
              <a:gd name="connsiteY45" fmla="*/ 313645 h 332486"/>
              <a:gd name="connsiteX46" fmla="*/ 548640 w 1082897"/>
              <a:gd name="connsiteY46" fmla="*/ 315700 h 332486"/>
              <a:gd name="connsiteX47" fmla="*/ 540421 w 1082897"/>
              <a:gd name="connsiteY47" fmla="*/ 319810 h 332486"/>
              <a:gd name="connsiteX48" fmla="*/ 511653 w 1082897"/>
              <a:gd name="connsiteY48" fmla="*/ 323919 h 332486"/>
              <a:gd name="connsiteX49" fmla="*/ 505489 w 1082897"/>
              <a:gd name="connsiteY49" fmla="*/ 325974 h 332486"/>
              <a:gd name="connsiteX50" fmla="*/ 361651 w 1082897"/>
              <a:gd name="connsiteY50" fmla="*/ 328029 h 332486"/>
              <a:gd name="connsiteX51" fmla="*/ 328773 w 1082897"/>
              <a:gd name="connsiteY51" fmla="*/ 323919 h 332486"/>
              <a:gd name="connsiteX52" fmla="*/ 197264 w 1082897"/>
              <a:gd name="connsiteY52" fmla="*/ 319810 h 332486"/>
              <a:gd name="connsiteX53" fmla="*/ 162332 w 1082897"/>
              <a:gd name="connsiteY53" fmla="*/ 315700 h 332486"/>
              <a:gd name="connsiteX54" fmla="*/ 139729 w 1082897"/>
              <a:gd name="connsiteY54" fmla="*/ 321865 h 332486"/>
              <a:gd name="connsiteX55" fmla="*/ 129455 w 1082897"/>
              <a:gd name="connsiteY55" fmla="*/ 323919 h 332486"/>
              <a:gd name="connsiteX56" fmla="*/ 92468 w 1082897"/>
              <a:gd name="connsiteY56" fmla="*/ 328029 h 332486"/>
              <a:gd name="connsiteX57" fmla="*/ 16687 w 1082897"/>
              <a:gd name="connsiteY57" fmla="*/ 309505 h 332486"/>
              <a:gd name="connsiteX58" fmla="*/ 111 w 1082897"/>
              <a:gd name="connsiteY58" fmla="*/ 309505 h 332486"/>
              <a:gd name="connsiteX59" fmla="*/ 111 w 1082897"/>
              <a:gd name="connsiteY59" fmla="*/ 305453 h 332486"/>
              <a:gd name="connsiteX60" fmla="*/ 0 w 1082897"/>
              <a:gd name="connsiteY60" fmla="*/ 305426 h 332486"/>
              <a:gd name="connsiteX61" fmla="*/ 111 w 1082897"/>
              <a:gd name="connsiteY61" fmla="*/ 305426 h 332486"/>
              <a:gd name="connsiteX62" fmla="*/ 111 w 1082897"/>
              <a:gd name="connsiteY62" fmla="*/ 24658 h 332486"/>
              <a:gd name="connsiteX63" fmla="*/ 0 w 1082897"/>
              <a:gd name="connsiteY63" fmla="*/ 24658 h 332486"/>
              <a:gd name="connsiteX64" fmla="*/ 111 w 1082897"/>
              <a:gd name="connsiteY64" fmla="*/ 24638 h 332486"/>
              <a:gd name="connsiteX65" fmla="*/ 111 w 1082897"/>
              <a:gd name="connsiteY65" fmla="*/ 21505 h 332486"/>
              <a:gd name="connsiteX66" fmla="*/ 17116 w 1082897"/>
              <a:gd name="connsiteY66" fmla="*/ 21505 h 332486"/>
              <a:gd name="connsiteX67" fmla="*/ 78084 w 1082897"/>
              <a:gd name="connsiteY67" fmla="*/ 10274 h 332486"/>
              <a:gd name="connsiteX68" fmla="*/ 127400 w 1082897"/>
              <a:gd name="connsiteY68" fmla="*/ 6164 h 332486"/>
              <a:gd name="connsiteX69" fmla="*/ 160277 w 1082897"/>
              <a:gd name="connsiteY69" fmla="*/ 8219 h 332486"/>
              <a:gd name="connsiteX70" fmla="*/ 199319 w 1082897"/>
              <a:gd name="connsiteY70" fmla="*/ 12329 h 332486"/>
              <a:gd name="connsiteX71" fmla="*/ 211648 w 1082897"/>
              <a:gd name="connsiteY71" fmla="*/ 16438 h 332486"/>
              <a:gd name="connsiteX72" fmla="*/ 425350 w 1082897"/>
              <a:gd name="connsiteY72" fmla="*/ 16438 h 332486"/>
              <a:gd name="connsiteX73" fmla="*/ 433570 w 1082897"/>
              <a:gd name="connsiteY73" fmla="*/ 14384 h 332486"/>
              <a:gd name="connsiteX74" fmla="*/ 439734 w 1082897"/>
              <a:gd name="connsiteY74" fmla="*/ 12329 h 332486"/>
              <a:gd name="connsiteX75" fmla="*/ 452063 w 1082897"/>
              <a:gd name="connsiteY75" fmla="*/ 10274 h 332486"/>
              <a:gd name="connsiteX76" fmla="*/ 464392 w 1082897"/>
              <a:gd name="connsiteY76" fmla="*/ 6164 h 332486"/>
              <a:gd name="connsiteX77" fmla="*/ 482886 w 1082897"/>
              <a:gd name="connsiteY77" fmla="*/ 0 h 33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082897" h="332486">
                <a:moveTo>
                  <a:pt x="482886" y="0"/>
                </a:moveTo>
                <a:lnTo>
                  <a:pt x="655492" y="2055"/>
                </a:lnTo>
                <a:cubicBezTo>
                  <a:pt x="658984" y="2133"/>
                  <a:pt x="662321" y="3535"/>
                  <a:pt x="665766" y="4109"/>
                </a:cubicBezTo>
                <a:cubicBezTo>
                  <a:pt x="670543" y="4905"/>
                  <a:pt x="675355" y="5479"/>
                  <a:pt x="680150" y="6164"/>
                </a:cubicBezTo>
                <a:cubicBezTo>
                  <a:pt x="684260" y="7534"/>
                  <a:pt x="688191" y="9661"/>
                  <a:pt x="692479" y="10274"/>
                </a:cubicBezTo>
                <a:cubicBezTo>
                  <a:pt x="712329" y="13110"/>
                  <a:pt x="702056" y="11728"/>
                  <a:pt x="723301" y="14384"/>
                </a:cubicBezTo>
                <a:cubicBezTo>
                  <a:pt x="739026" y="19623"/>
                  <a:pt x="725355" y="15634"/>
                  <a:pt x="758233" y="18493"/>
                </a:cubicBezTo>
                <a:cubicBezTo>
                  <a:pt x="764412" y="19030"/>
                  <a:pt x="770562" y="19863"/>
                  <a:pt x="776727" y="20548"/>
                </a:cubicBezTo>
                <a:lnTo>
                  <a:pt x="926729" y="16438"/>
                </a:lnTo>
                <a:cubicBezTo>
                  <a:pt x="930219" y="16304"/>
                  <a:pt x="933546" y="14878"/>
                  <a:pt x="937003" y="14384"/>
                </a:cubicBezTo>
                <a:cubicBezTo>
                  <a:pt x="943143" y="13507"/>
                  <a:pt x="949332" y="13014"/>
                  <a:pt x="955497" y="12329"/>
                </a:cubicBezTo>
                <a:cubicBezTo>
                  <a:pt x="964278" y="9402"/>
                  <a:pt x="975237" y="5398"/>
                  <a:pt x="984265" y="4109"/>
                </a:cubicBezTo>
                <a:cubicBezTo>
                  <a:pt x="1002106" y="1561"/>
                  <a:pt x="993899" y="3005"/>
                  <a:pt x="1008923" y="0"/>
                </a:cubicBezTo>
                <a:cubicBezTo>
                  <a:pt x="1012285" y="306"/>
                  <a:pt x="1032418" y="969"/>
                  <a:pt x="1039745" y="4109"/>
                </a:cubicBezTo>
                <a:cubicBezTo>
                  <a:pt x="1042015" y="5082"/>
                  <a:pt x="1043653" y="7216"/>
                  <a:pt x="1045910" y="8219"/>
                </a:cubicBezTo>
                <a:cubicBezTo>
                  <a:pt x="1064844" y="16635"/>
                  <a:pt x="1051748" y="8032"/>
                  <a:pt x="1066458" y="16438"/>
                </a:cubicBezTo>
                <a:cubicBezTo>
                  <a:pt x="1068602" y="17663"/>
                  <a:pt x="1070352" y="19575"/>
                  <a:pt x="1072622" y="20548"/>
                </a:cubicBezTo>
                <a:lnTo>
                  <a:pt x="1076548" y="21505"/>
                </a:lnTo>
                <a:lnTo>
                  <a:pt x="1080111" y="21505"/>
                </a:lnTo>
                <a:lnTo>
                  <a:pt x="1080111" y="22374"/>
                </a:lnTo>
                <a:lnTo>
                  <a:pt x="1080345" y="22431"/>
                </a:lnTo>
                <a:cubicBezTo>
                  <a:pt x="1081073" y="22414"/>
                  <a:pt x="1080939" y="22797"/>
                  <a:pt x="1082897" y="26713"/>
                </a:cubicBezTo>
                <a:lnTo>
                  <a:pt x="1080111" y="26708"/>
                </a:lnTo>
                <a:lnTo>
                  <a:pt x="1080111" y="309505"/>
                </a:lnTo>
                <a:lnTo>
                  <a:pt x="1079769" y="309505"/>
                </a:lnTo>
                <a:lnTo>
                  <a:pt x="1082897" y="311590"/>
                </a:lnTo>
                <a:cubicBezTo>
                  <a:pt x="1068377" y="316430"/>
                  <a:pt x="1068441" y="316994"/>
                  <a:pt x="1043855" y="315700"/>
                </a:cubicBezTo>
                <a:cubicBezTo>
                  <a:pt x="1041389" y="315570"/>
                  <a:pt x="1039745" y="312960"/>
                  <a:pt x="1037690" y="311590"/>
                </a:cubicBezTo>
                <a:lnTo>
                  <a:pt x="1029129" y="309505"/>
                </a:lnTo>
                <a:lnTo>
                  <a:pt x="969974" y="309505"/>
                </a:lnTo>
                <a:lnTo>
                  <a:pt x="969881" y="309536"/>
                </a:lnTo>
                <a:cubicBezTo>
                  <a:pt x="956335" y="310578"/>
                  <a:pt x="943896" y="310743"/>
                  <a:pt x="930839" y="313645"/>
                </a:cubicBezTo>
                <a:cubicBezTo>
                  <a:pt x="928725" y="314115"/>
                  <a:pt x="926730" y="315015"/>
                  <a:pt x="924675" y="315700"/>
                </a:cubicBezTo>
                <a:lnTo>
                  <a:pt x="910291" y="317755"/>
                </a:lnTo>
                <a:cubicBezTo>
                  <a:pt x="908147" y="318061"/>
                  <a:pt x="906181" y="319125"/>
                  <a:pt x="904126" y="319810"/>
                </a:cubicBezTo>
                <a:lnTo>
                  <a:pt x="891797" y="323919"/>
                </a:lnTo>
                <a:cubicBezTo>
                  <a:pt x="885170" y="326128"/>
                  <a:pt x="878214" y="327507"/>
                  <a:pt x="871249" y="328029"/>
                </a:cubicBezTo>
                <a:cubicBezTo>
                  <a:pt x="812007" y="332473"/>
                  <a:pt x="827690" y="336113"/>
                  <a:pt x="797275" y="325974"/>
                </a:cubicBezTo>
                <a:cubicBezTo>
                  <a:pt x="795559" y="325760"/>
                  <a:pt x="772056" y="323048"/>
                  <a:pt x="768507" y="321865"/>
                </a:cubicBezTo>
                <a:cubicBezTo>
                  <a:pt x="766164" y="321084"/>
                  <a:pt x="764613" y="318728"/>
                  <a:pt x="762343" y="317755"/>
                </a:cubicBezTo>
                <a:cubicBezTo>
                  <a:pt x="759747" y="316642"/>
                  <a:pt x="756863" y="316385"/>
                  <a:pt x="754123" y="315700"/>
                </a:cubicBezTo>
                <a:cubicBezTo>
                  <a:pt x="730174" y="313305"/>
                  <a:pt x="709251" y="311098"/>
                  <a:pt x="684259" y="309536"/>
                </a:cubicBezTo>
                <a:lnTo>
                  <a:pt x="683515" y="309505"/>
                </a:lnTo>
                <a:lnTo>
                  <a:pt x="576357" y="309505"/>
                </a:lnTo>
                <a:lnTo>
                  <a:pt x="571243" y="311590"/>
                </a:lnTo>
                <a:cubicBezTo>
                  <a:pt x="567898" y="312593"/>
                  <a:pt x="564405" y="313020"/>
                  <a:pt x="560969" y="313645"/>
                </a:cubicBezTo>
                <a:cubicBezTo>
                  <a:pt x="556870" y="314390"/>
                  <a:pt x="552631" y="314503"/>
                  <a:pt x="548640" y="315700"/>
                </a:cubicBezTo>
                <a:cubicBezTo>
                  <a:pt x="545706" y="316580"/>
                  <a:pt x="543161" y="318440"/>
                  <a:pt x="540421" y="319810"/>
                </a:cubicBezTo>
                <a:cubicBezTo>
                  <a:pt x="540421" y="319810"/>
                  <a:pt x="521192" y="322236"/>
                  <a:pt x="511653" y="323919"/>
                </a:cubicBezTo>
                <a:cubicBezTo>
                  <a:pt x="509520" y="324295"/>
                  <a:pt x="507544" y="325289"/>
                  <a:pt x="505489" y="325974"/>
                </a:cubicBezTo>
                <a:cubicBezTo>
                  <a:pt x="457543" y="326659"/>
                  <a:pt x="409602" y="328029"/>
                  <a:pt x="361651" y="328029"/>
                </a:cubicBezTo>
                <a:cubicBezTo>
                  <a:pt x="343337" y="328029"/>
                  <a:pt x="341858" y="327190"/>
                  <a:pt x="328773" y="323919"/>
                </a:cubicBezTo>
                <a:cubicBezTo>
                  <a:pt x="284937" y="322549"/>
                  <a:pt x="241082" y="321688"/>
                  <a:pt x="197264" y="319810"/>
                </a:cubicBezTo>
                <a:cubicBezTo>
                  <a:pt x="151542" y="317851"/>
                  <a:pt x="236171" y="315700"/>
                  <a:pt x="162332" y="315700"/>
                </a:cubicBezTo>
                <a:cubicBezTo>
                  <a:pt x="153018" y="315700"/>
                  <a:pt x="147981" y="318564"/>
                  <a:pt x="139729" y="321865"/>
                </a:cubicBezTo>
                <a:cubicBezTo>
                  <a:pt x="136304" y="322550"/>
                  <a:pt x="132843" y="323072"/>
                  <a:pt x="129455" y="323919"/>
                </a:cubicBezTo>
                <a:cubicBezTo>
                  <a:pt x="114219" y="327727"/>
                  <a:pt x="122136" y="332974"/>
                  <a:pt x="92468" y="328029"/>
                </a:cubicBezTo>
                <a:lnTo>
                  <a:pt x="16687" y="309505"/>
                </a:lnTo>
                <a:lnTo>
                  <a:pt x="111" y="309505"/>
                </a:lnTo>
                <a:lnTo>
                  <a:pt x="111" y="305453"/>
                </a:lnTo>
                <a:lnTo>
                  <a:pt x="0" y="305426"/>
                </a:lnTo>
                <a:lnTo>
                  <a:pt x="111" y="305426"/>
                </a:lnTo>
                <a:lnTo>
                  <a:pt x="111" y="24658"/>
                </a:lnTo>
                <a:lnTo>
                  <a:pt x="0" y="24658"/>
                </a:lnTo>
                <a:lnTo>
                  <a:pt x="111" y="24638"/>
                </a:lnTo>
                <a:lnTo>
                  <a:pt x="111" y="21505"/>
                </a:lnTo>
                <a:lnTo>
                  <a:pt x="17116" y="21505"/>
                </a:lnTo>
                <a:lnTo>
                  <a:pt x="78084" y="10274"/>
                </a:lnTo>
                <a:cubicBezTo>
                  <a:pt x="87120" y="8768"/>
                  <a:pt x="121205" y="6607"/>
                  <a:pt x="127400" y="6164"/>
                </a:cubicBezTo>
                <a:cubicBezTo>
                  <a:pt x="138359" y="6849"/>
                  <a:pt x="149337" y="7281"/>
                  <a:pt x="160277" y="8219"/>
                </a:cubicBezTo>
                <a:cubicBezTo>
                  <a:pt x="173315" y="9337"/>
                  <a:pt x="199319" y="12329"/>
                  <a:pt x="199319" y="12329"/>
                </a:cubicBezTo>
                <a:cubicBezTo>
                  <a:pt x="203429" y="13699"/>
                  <a:pt x="207331" y="16078"/>
                  <a:pt x="211648" y="16438"/>
                </a:cubicBezTo>
                <a:cubicBezTo>
                  <a:pt x="265981" y="20965"/>
                  <a:pt x="395671" y="16839"/>
                  <a:pt x="425350" y="16438"/>
                </a:cubicBezTo>
                <a:cubicBezTo>
                  <a:pt x="428090" y="15753"/>
                  <a:pt x="430854" y="15160"/>
                  <a:pt x="433570" y="14384"/>
                </a:cubicBezTo>
                <a:cubicBezTo>
                  <a:pt x="435653" y="13789"/>
                  <a:pt x="437620" y="12799"/>
                  <a:pt x="439734" y="12329"/>
                </a:cubicBezTo>
                <a:cubicBezTo>
                  <a:pt x="443801" y="11425"/>
                  <a:pt x="448021" y="11285"/>
                  <a:pt x="452063" y="10274"/>
                </a:cubicBezTo>
                <a:cubicBezTo>
                  <a:pt x="456266" y="9223"/>
                  <a:pt x="460189" y="7215"/>
                  <a:pt x="464392" y="6164"/>
                </a:cubicBezTo>
                <a:cubicBezTo>
                  <a:pt x="476190" y="3214"/>
                  <a:pt x="469990" y="5158"/>
                  <a:pt x="482886" y="0"/>
                </a:cubicBezTo>
                <a:close/>
              </a:path>
            </a:pathLst>
          </a:custGeom>
          <a:solidFill>
            <a:srgbClr val="CACDCD"/>
          </a:solidFill>
          <a:ln w="5080" algn="ctr">
            <a:solidFill>
              <a:srgbClr val="000000"/>
            </a:solidFill>
            <a:miter lim="800000"/>
            <a:headEnd/>
            <a:tailEnd/>
          </a:ln>
          <a:effectLst/>
          <a:extLst/>
        </p:spPr>
        <p:txBody>
          <a:bodyPr wrap="square" lIns="57600" tIns="43200" rIns="57600" bIns="43200" rtlCol="0" anchor="ctr">
            <a:sp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104" name="Freihandform 103"/>
          <p:cNvSpPr/>
          <p:nvPr/>
        </p:nvSpPr>
        <p:spPr bwMode="auto">
          <a:xfrm>
            <a:off x="2237480" y="3026838"/>
            <a:ext cx="888062" cy="265989"/>
          </a:xfrm>
          <a:custGeom>
            <a:avLst/>
            <a:gdLst>
              <a:gd name="connsiteX0" fmla="*/ 498326 w 1110077"/>
              <a:gd name="connsiteY0" fmla="*/ 0 h 332486"/>
              <a:gd name="connsiteX1" fmla="*/ 670932 w 1110077"/>
              <a:gd name="connsiteY1" fmla="*/ 2055 h 332486"/>
              <a:gd name="connsiteX2" fmla="*/ 681206 w 1110077"/>
              <a:gd name="connsiteY2" fmla="*/ 4109 h 332486"/>
              <a:gd name="connsiteX3" fmla="*/ 695590 w 1110077"/>
              <a:gd name="connsiteY3" fmla="*/ 6164 h 332486"/>
              <a:gd name="connsiteX4" fmla="*/ 707919 w 1110077"/>
              <a:gd name="connsiteY4" fmla="*/ 10274 h 332486"/>
              <a:gd name="connsiteX5" fmla="*/ 738741 w 1110077"/>
              <a:gd name="connsiteY5" fmla="*/ 14384 h 332486"/>
              <a:gd name="connsiteX6" fmla="*/ 773673 w 1110077"/>
              <a:gd name="connsiteY6" fmla="*/ 18493 h 332486"/>
              <a:gd name="connsiteX7" fmla="*/ 792167 w 1110077"/>
              <a:gd name="connsiteY7" fmla="*/ 20548 h 332486"/>
              <a:gd name="connsiteX8" fmla="*/ 942169 w 1110077"/>
              <a:gd name="connsiteY8" fmla="*/ 16438 h 332486"/>
              <a:gd name="connsiteX9" fmla="*/ 952443 w 1110077"/>
              <a:gd name="connsiteY9" fmla="*/ 14384 h 332486"/>
              <a:gd name="connsiteX10" fmla="*/ 970937 w 1110077"/>
              <a:gd name="connsiteY10" fmla="*/ 12329 h 332486"/>
              <a:gd name="connsiteX11" fmla="*/ 999705 w 1110077"/>
              <a:gd name="connsiteY11" fmla="*/ 4109 h 332486"/>
              <a:gd name="connsiteX12" fmla="*/ 1024363 w 1110077"/>
              <a:gd name="connsiteY12" fmla="*/ 0 h 332486"/>
              <a:gd name="connsiteX13" fmla="*/ 1055185 w 1110077"/>
              <a:gd name="connsiteY13" fmla="*/ 4109 h 332486"/>
              <a:gd name="connsiteX14" fmla="*/ 1061350 w 1110077"/>
              <a:gd name="connsiteY14" fmla="*/ 8219 h 332486"/>
              <a:gd name="connsiteX15" fmla="*/ 1081898 w 1110077"/>
              <a:gd name="connsiteY15" fmla="*/ 16438 h 332486"/>
              <a:gd name="connsiteX16" fmla="*/ 1088062 w 1110077"/>
              <a:gd name="connsiteY16" fmla="*/ 20548 h 332486"/>
              <a:gd name="connsiteX17" fmla="*/ 1091988 w 1110077"/>
              <a:gd name="connsiteY17" fmla="*/ 21505 h 332486"/>
              <a:gd name="connsiteX18" fmla="*/ 1095551 w 1110077"/>
              <a:gd name="connsiteY18" fmla="*/ 21505 h 332486"/>
              <a:gd name="connsiteX19" fmla="*/ 1095551 w 1110077"/>
              <a:gd name="connsiteY19" fmla="*/ 22374 h 332486"/>
              <a:gd name="connsiteX20" fmla="*/ 1095785 w 1110077"/>
              <a:gd name="connsiteY20" fmla="*/ 22431 h 332486"/>
              <a:gd name="connsiteX21" fmla="*/ 1098337 w 1110077"/>
              <a:gd name="connsiteY21" fmla="*/ 26713 h 332486"/>
              <a:gd name="connsiteX22" fmla="*/ 1095551 w 1110077"/>
              <a:gd name="connsiteY22" fmla="*/ 26708 h 332486"/>
              <a:gd name="connsiteX23" fmla="*/ 1095551 w 1110077"/>
              <a:gd name="connsiteY23" fmla="*/ 38653 h 332486"/>
              <a:gd name="connsiteX24" fmla="*/ 1100202 w 1110077"/>
              <a:gd name="connsiteY24" fmla="*/ 42141 h 332486"/>
              <a:gd name="connsiteX25" fmla="*/ 1102177 w 1110077"/>
              <a:gd name="connsiteY25" fmla="*/ 53990 h 332486"/>
              <a:gd name="connsiteX26" fmla="*/ 1099332 w 1110077"/>
              <a:gd name="connsiteY26" fmla="*/ 67238 h 332486"/>
              <a:gd name="connsiteX27" fmla="*/ 1095551 w 1110077"/>
              <a:gd name="connsiteY27" fmla="*/ 72101 h 332486"/>
              <a:gd name="connsiteX28" fmla="*/ 1095551 w 1110077"/>
              <a:gd name="connsiteY28" fmla="*/ 126362 h 332486"/>
              <a:gd name="connsiteX29" fmla="*/ 1102177 w 1110077"/>
              <a:gd name="connsiteY29" fmla="*/ 132988 h 332486"/>
              <a:gd name="connsiteX30" fmla="*/ 1108102 w 1110077"/>
              <a:gd name="connsiteY30" fmla="*/ 134963 h 332486"/>
              <a:gd name="connsiteX31" fmla="*/ 1110077 w 1110077"/>
              <a:gd name="connsiteY31" fmla="*/ 146813 h 332486"/>
              <a:gd name="connsiteX32" fmla="*/ 1106127 w 1110077"/>
              <a:gd name="connsiteY32" fmla="*/ 168537 h 332486"/>
              <a:gd name="connsiteX33" fmla="*/ 1104152 w 1110077"/>
              <a:gd name="connsiteY33" fmla="*/ 176437 h 332486"/>
              <a:gd name="connsiteX34" fmla="*/ 1100202 w 1110077"/>
              <a:gd name="connsiteY34" fmla="*/ 182362 h 332486"/>
              <a:gd name="connsiteX35" fmla="*/ 1096252 w 1110077"/>
              <a:gd name="connsiteY35" fmla="*/ 190262 h 332486"/>
              <a:gd name="connsiteX36" fmla="*/ 1095551 w 1110077"/>
              <a:gd name="connsiteY36" fmla="*/ 199375 h 332486"/>
              <a:gd name="connsiteX37" fmla="*/ 1095551 w 1110077"/>
              <a:gd name="connsiteY37" fmla="*/ 260777 h 332486"/>
              <a:gd name="connsiteX38" fmla="*/ 1096252 w 1110077"/>
              <a:gd name="connsiteY38" fmla="*/ 263335 h 332486"/>
              <a:gd name="connsiteX39" fmla="*/ 1100202 w 1110077"/>
              <a:gd name="connsiteY39" fmla="*/ 269259 h 332486"/>
              <a:gd name="connsiteX40" fmla="*/ 1098227 w 1110077"/>
              <a:gd name="connsiteY40" fmla="*/ 296909 h 332486"/>
              <a:gd name="connsiteX41" fmla="*/ 1095551 w 1110077"/>
              <a:gd name="connsiteY41" fmla="*/ 306933 h 332486"/>
              <a:gd name="connsiteX42" fmla="*/ 1095551 w 1110077"/>
              <a:gd name="connsiteY42" fmla="*/ 309505 h 332486"/>
              <a:gd name="connsiteX43" fmla="*/ 1095209 w 1110077"/>
              <a:gd name="connsiteY43" fmla="*/ 309505 h 332486"/>
              <a:gd name="connsiteX44" fmla="*/ 1098337 w 1110077"/>
              <a:gd name="connsiteY44" fmla="*/ 311590 h 332486"/>
              <a:gd name="connsiteX45" fmla="*/ 1059295 w 1110077"/>
              <a:gd name="connsiteY45" fmla="*/ 315700 h 332486"/>
              <a:gd name="connsiteX46" fmla="*/ 1053130 w 1110077"/>
              <a:gd name="connsiteY46" fmla="*/ 311590 h 332486"/>
              <a:gd name="connsiteX47" fmla="*/ 1044569 w 1110077"/>
              <a:gd name="connsiteY47" fmla="*/ 309505 h 332486"/>
              <a:gd name="connsiteX48" fmla="*/ 985414 w 1110077"/>
              <a:gd name="connsiteY48" fmla="*/ 309505 h 332486"/>
              <a:gd name="connsiteX49" fmla="*/ 985321 w 1110077"/>
              <a:gd name="connsiteY49" fmla="*/ 309536 h 332486"/>
              <a:gd name="connsiteX50" fmla="*/ 946279 w 1110077"/>
              <a:gd name="connsiteY50" fmla="*/ 313645 h 332486"/>
              <a:gd name="connsiteX51" fmla="*/ 940115 w 1110077"/>
              <a:gd name="connsiteY51" fmla="*/ 315700 h 332486"/>
              <a:gd name="connsiteX52" fmla="*/ 925731 w 1110077"/>
              <a:gd name="connsiteY52" fmla="*/ 317755 h 332486"/>
              <a:gd name="connsiteX53" fmla="*/ 919566 w 1110077"/>
              <a:gd name="connsiteY53" fmla="*/ 319810 h 332486"/>
              <a:gd name="connsiteX54" fmla="*/ 907237 w 1110077"/>
              <a:gd name="connsiteY54" fmla="*/ 323919 h 332486"/>
              <a:gd name="connsiteX55" fmla="*/ 886689 w 1110077"/>
              <a:gd name="connsiteY55" fmla="*/ 328029 h 332486"/>
              <a:gd name="connsiteX56" fmla="*/ 812715 w 1110077"/>
              <a:gd name="connsiteY56" fmla="*/ 325974 h 332486"/>
              <a:gd name="connsiteX57" fmla="*/ 783947 w 1110077"/>
              <a:gd name="connsiteY57" fmla="*/ 321865 h 332486"/>
              <a:gd name="connsiteX58" fmla="*/ 777783 w 1110077"/>
              <a:gd name="connsiteY58" fmla="*/ 317755 h 332486"/>
              <a:gd name="connsiteX59" fmla="*/ 769563 w 1110077"/>
              <a:gd name="connsiteY59" fmla="*/ 315700 h 332486"/>
              <a:gd name="connsiteX60" fmla="*/ 699699 w 1110077"/>
              <a:gd name="connsiteY60" fmla="*/ 309536 h 332486"/>
              <a:gd name="connsiteX61" fmla="*/ 698955 w 1110077"/>
              <a:gd name="connsiteY61" fmla="*/ 309505 h 332486"/>
              <a:gd name="connsiteX62" fmla="*/ 591797 w 1110077"/>
              <a:gd name="connsiteY62" fmla="*/ 309505 h 332486"/>
              <a:gd name="connsiteX63" fmla="*/ 586683 w 1110077"/>
              <a:gd name="connsiteY63" fmla="*/ 311590 h 332486"/>
              <a:gd name="connsiteX64" fmla="*/ 576409 w 1110077"/>
              <a:gd name="connsiteY64" fmla="*/ 313645 h 332486"/>
              <a:gd name="connsiteX65" fmla="*/ 564080 w 1110077"/>
              <a:gd name="connsiteY65" fmla="*/ 315700 h 332486"/>
              <a:gd name="connsiteX66" fmla="*/ 555861 w 1110077"/>
              <a:gd name="connsiteY66" fmla="*/ 319810 h 332486"/>
              <a:gd name="connsiteX67" fmla="*/ 527093 w 1110077"/>
              <a:gd name="connsiteY67" fmla="*/ 323919 h 332486"/>
              <a:gd name="connsiteX68" fmla="*/ 520929 w 1110077"/>
              <a:gd name="connsiteY68" fmla="*/ 325974 h 332486"/>
              <a:gd name="connsiteX69" fmla="*/ 377091 w 1110077"/>
              <a:gd name="connsiteY69" fmla="*/ 328029 h 332486"/>
              <a:gd name="connsiteX70" fmla="*/ 344213 w 1110077"/>
              <a:gd name="connsiteY70" fmla="*/ 323919 h 332486"/>
              <a:gd name="connsiteX71" fmla="*/ 212704 w 1110077"/>
              <a:gd name="connsiteY71" fmla="*/ 319810 h 332486"/>
              <a:gd name="connsiteX72" fmla="*/ 177772 w 1110077"/>
              <a:gd name="connsiteY72" fmla="*/ 315700 h 332486"/>
              <a:gd name="connsiteX73" fmla="*/ 155169 w 1110077"/>
              <a:gd name="connsiteY73" fmla="*/ 321865 h 332486"/>
              <a:gd name="connsiteX74" fmla="*/ 144895 w 1110077"/>
              <a:gd name="connsiteY74" fmla="*/ 323919 h 332486"/>
              <a:gd name="connsiteX75" fmla="*/ 107908 w 1110077"/>
              <a:gd name="connsiteY75" fmla="*/ 328029 h 332486"/>
              <a:gd name="connsiteX76" fmla="*/ 32127 w 1110077"/>
              <a:gd name="connsiteY76" fmla="*/ 309505 h 332486"/>
              <a:gd name="connsiteX77" fmla="*/ 18908 w 1110077"/>
              <a:gd name="connsiteY77" fmla="*/ 309505 h 332486"/>
              <a:gd name="connsiteX78" fmla="*/ 18903 w 1110077"/>
              <a:gd name="connsiteY78" fmla="*/ 310073 h 332486"/>
              <a:gd name="connsiteX79" fmla="*/ 18903 w 1110077"/>
              <a:gd name="connsiteY79" fmla="*/ 309505 h 332486"/>
              <a:gd name="connsiteX80" fmla="*/ 15551 w 1110077"/>
              <a:gd name="connsiteY80" fmla="*/ 309505 h 332486"/>
              <a:gd name="connsiteX81" fmla="*/ 15551 w 1110077"/>
              <a:gd name="connsiteY81" fmla="*/ 305453 h 332486"/>
              <a:gd name="connsiteX82" fmla="*/ 15440 w 1110077"/>
              <a:gd name="connsiteY82" fmla="*/ 305426 h 332486"/>
              <a:gd name="connsiteX83" fmla="*/ 15551 w 1110077"/>
              <a:gd name="connsiteY83" fmla="*/ 305426 h 332486"/>
              <a:gd name="connsiteX84" fmla="*/ 15551 w 1110077"/>
              <a:gd name="connsiteY84" fmla="*/ 292705 h 332486"/>
              <a:gd name="connsiteX85" fmla="*/ 12054 w 1110077"/>
              <a:gd name="connsiteY85" fmla="*/ 286910 h 332486"/>
              <a:gd name="connsiteX86" fmla="*/ 0 w 1110077"/>
              <a:gd name="connsiteY86" fmla="*/ 279357 h 332486"/>
              <a:gd name="connsiteX87" fmla="*/ 2363 w 1110077"/>
              <a:gd name="connsiteY87" fmla="*/ 272268 h 332486"/>
              <a:gd name="connsiteX88" fmla="*/ 9451 w 1110077"/>
              <a:gd name="connsiteY88" fmla="*/ 255729 h 332486"/>
              <a:gd name="connsiteX89" fmla="*/ 11814 w 1110077"/>
              <a:gd name="connsiteY89" fmla="*/ 227375 h 332486"/>
              <a:gd name="connsiteX90" fmla="*/ 9451 w 1110077"/>
              <a:gd name="connsiteY90" fmla="*/ 215561 h 332486"/>
              <a:gd name="connsiteX91" fmla="*/ 4726 w 1110077"/>
              <a:gd name="connsiteY91" fmla="*/ 199022 h 332486"/>
              <a:gd name="connsiteX92" fmla="*/ 2363 w 1110077"/>
              <a:gd name="connsiteY92" fmla="*/ 161217 h 332486"/>
              <a:gd name="connsiteX93" fmla="*/ 7089 w 1110077"/>
              <a:gd name="connsiteY93" fmla="*/ 154129 h 332486"/>
              <a:gd name="connsiteX94" fmla="*/ 9451 w 1110077"/>
              <a:gd name="connsiteY94" fmla="*/ 142315 h 332486"/>
              <a:gd name="connsiteX95" fmla="*/ 11814 w 1110077"/>
              <a:gd name="connsiteY95" fmla="*/ 135226 h 332486"/>
              <a:gd name="connsiteX96" fmla="*/ 15551 w 1110077"/>
              <a:gd name="connsiteY96" fmla="*/ 124943 h 332486"/>
              <a:gd name="connsiteX97" fmla="*/ 15551 w 1110077"/>
              <a:gd name="connsiteY97" fmla="*/ 92037 h 332486"/>
              <a:gd name="connsiteX98" fmla="*/ 2363 w 1110077"/>
              <a:gd name="connsiteY98" fmla="*/ 83245 h 332486"/>
              <a:gd name="connsiteX99" fmla="*/ 0 w 1110077"/>
              <a:gd name="connsiteY99" fmla="*/ 66705 h 332486"/>
              <a:gd name="connsiteX100" fmla="*/ 4726 w 1110077"/>
              <a:gd name="connsiteY100" fmla="*/ 52529 h 332486"/>
              <a:gd name="connsiteX101" fmla="*/ 15551 w 1110077"/>
              <a:gd name="connsiteY101" fmla="*/ 35518 h 332486"/>
              <a:gd name="connsiteX102" fmla="*/ 15551 w 1110077"/>
              <a:gd name="connsiteY102" fmla="*/ 24658 h 332486"/>
              <a:gd name="connsiteX103" fmla="*/ 15440 w 1110077"/>
              <a:gd name="connsiteY103" fmla="*/ 24658 h 332486"/>
              <a:gd name="connsiteX104" fmla="*/ 15551 w 1110077"/>
              <a:gd name="connsiteY104" fmla="*/ 24638 h 332486"/>
              <a:gd name="connsiteX105" fmla="*/ 15551 w 1110077"/>
              <a:gd name="connsiteY105" fmla="*/ 21505 h 332486"/>
              <a:gd name="connsiteX106" fmla="*/ 32556 w 1110077"/>
              <a:gd name="connsiteY106" fmla="*/ 21505 h 332486"/>
              <a:gd name="connsiteX107" fmla="*/ 93524 w 1110077"/>
              <a:gd name="connsiteY107" fmla="*/ 10274 h 332486"/>
              <a:gd name="connsiteX108" fmla="*/ 142840 w 1110077"/>
              <a:gd name="connsiteY108" fmla="*/ 6164 h 332486"/>
              <a:gd name="connsiteX109" fmla="*/ 175717 w 1110077"/>
              <a:gd name="connsiteY109" fmla="*/ 8219 h 332486"/>
              <a:gd name="connsiteX110" fmla="*/ 214759 w 1110077"/>
              <a:gd name="connsiteY110" fmla="*/ 12329 h 332486"/>
              <a:gd name="connsiteX111" fmla="*/ 227088 w 1110077"/>
              <a:gd name="connsiteY111" fmla="*/ 16438 h 332486"/>
              <a:gd name="connsiteX112" fmla="*/ 440790 w 1110077"/>
              <a:gd name="connsiteY112" fmla="*/ 16438 h 332486"/>
              <a:gd name="connsiteX113" fmla="*/ 449010 w 1110077"/>
              <a:gd name="connsiteY113" fmla="*/ 14384 h 332486"/>
              <a:gd name="connsiteX114" fmla="*/ 455174 w 1110077"/>
              <a:gd name="connsiteY114" fmla="*/ 12329 h 332486"/>
              <a:gd name="connsiteX115" fmla="*/ 467503 w 1110077"/>
              <a:gd name="connsiteY115" fmla="*/ 10274 h 332486"/>
              <a:gd name="connsiteX116" fmla="*/ 479832 w 1110077"/>
              <a:gd name="connsiteY116" fmla="*/ 6164 h 332486"/>
              <a:gd name="connsiteX117" fmla="*/ 498326 w 1110077"/>
              <a:gd name="connsiteY117" fmla="*/ 0 h 33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110077" h="332486">
                <a:moveTo>
                  <a:pt x="498326" y="0"/>
                </a:moveTo>
                <a:lnTo>
                  <a:pt x="670932" y="2055"/>
                </a:lnTo>
                <a:cubicBezTo>
                  <a:pt x="674424" y="2133"/>
                  <a:pt x="677761" y="3535"/>
                  <a:pt x="681206" y="4109"/>
                </a:cubicBezTo>
                <a:cubicBezTo>
                  <a:pt x="685983" y="4905"/>
                  <a:pt x="690795" y="5479"/>
                  <a:pt x="695590" y="6164"/>
                </a:cubicBezTo>
                <a:cubicBezTo>
                  <a:pt x="699700" y="7534"/>
                  <a:pt x="703631" y="9661"/>
                  <a:pt x="707919" y="10274"/>
                </a:cubicBezTo>
                <a:cubicBezTo>
                  <a:pt x="727769" y="13110"/>
                  <a:pt x="717496" y="11728"/>
                  <a:pt x="738741" y="14384"/>
                </a:cubicBezTo>
                <a:cubicBezTo>
                  <a:pt x="754466" y="19623"/>
                  <a:pt x="740795" y="15634"/>
                  <a:pt x="773673" y="18493"/>
                </a:cubicBezTo>
                <a:cubicBezTo>
                  <a:pt x="779852" y="19030"/>
                  <a:pt x="786002" y="19863"/>
                  <a:pt x="792167" y="20548"/>
                </a:cubicBezTo>
                <a:lnTo>
                  <a:pt x="942169" y="16438"/>
                </a:lnTo>
                <a:cubicBezTo>
                  <a:pt x="945659" y="16304"/>
                  <a:pt x="948986" y="14878"/>
                  <a:pt x="952443" y="14384"/>
                </a:cubicBezTo>
                <a:cubicBezTo>
                  <a:pt x="958583" y="13507"/>
                  <a:pt x="964772" y="13014"/>
                  <a:pt x="970937" y="12329"/>
                </a:cubicBezTo>
                <a:cubicBezTo>
                  <a:pt x="979718" y="9402"/>
                  <a:pt x="990677" y="5398"/>
                  <a:pt x="999705" y="4109"/>
                </a:cubicBezTo>
                <a:cubicBezTo>
                  <a:pt x="1017546" y="1561"/>
                  <a:pt x="1009339" y="3005"/>
                  <a:pt x="1024363" y="0"/>
                </a:cubicBezTo>
                <a:cubicBezTo>
                  <a:pt x="1027725" y="306"/>
                  <a:pt x="1047858" y="969"/>
                  <a:pt x="1055185" y="4109"/>
                </a:cubicBezTo>
                <a:cubicBezTo>
                  <a:pt x="1057455" y="5082"/>
                  <a:pt x="1059093" y="7216"/>
                  <a:pt x="1061350" y="8219"/>
                </a:cubicBezTo>
                <a:cubicBezTo>
                  <a:pt x="1080284" y="16635"/>
                  <a:pt x="1067188" y="8032"/>
                  <a:pt x="1081898" y="16438"/>
                </a:cubicBezTo>
                <a:cubicBezTo>
                  <a:pt x="1084042" y="17663"/>
                  <a:pt x="1085792" y="19575"/>
                  <a:pt x="1088062" y="20548"/>
                </a:cubicBezTo>
                <a:lnTo>
                  <a:pt x="1091988" y="21505"/>
                </a:lnTo>
                <a:lnTo>
                  <a:pt x="1095551" y="21505"/>
                </a:lnTo>
                <a:lnTo>
                  <a:pt x="1095551" y="22374"/>
                </a:lnTo>
                <a:lnTo>
                  <a:pt x="1095785" y="22431"/>
                </a:lnTo>
                <a:cubicBezTo>
                  <a:pt x="1096513" y="22414"/>
                  <a:pt x="1096379" y="22797"/>
                  <a:pt x="1098337" y="26713"/>
                </a:cubicBezTo>
                <a:lnTo>
                  <a:pt x="1095551" y="26708"/>
                </a:lnTo>
                <a:lnTo>
                  <a:pt x="1095551" y="38653"/>
                </a:lnTo>
                <a:lnTo>
                  <a:pt x="1100202" y="42141"/>
                </a:lnTo>
                <a:cubicBezTo>
                  <a:pt x="1102147" y="45641"/>
                  <a:pt x="1101519" y="50040"/>
                  <a:pt x="1102177" y="53990"/>
                </a:cubicBezTo>
                <a:cubicBezTo>
                  <a:pt x="1098627" y="78838"/>
                  <a:pt x="1101940" y="66756"/>
                  <a:pt x="1099332" y="67238"/>
                </a:cubicBezTo>
                <a:lnTo>
                  <a:pt x="1095551" y="72101"/>
                </a:lnTo>
                <a:lnTo>
                  <a:pt x="1095551" y="126362"/>
                </a:lnTo>
                <a:lnTo>
                  <a:pt x="1102177" y="132988"/>
                </a:lnTo>
                <a:lnTo>
                  <a:pt x="1108102" y="134963"/>
                </a:lnTo>
                <a:cubicBezTo>
                  <a:pt x="1108760" y="138913"/>
                  <a:pt x="1110077" y="142809"/>
                  <a:pt x="1110077" y="146813"/>
                </a:cubicBezTo>
                <a:cubicBezTo>
                  <a:pt x="1110077" y="161518"/>
                  <a:pt x="1108904" y="158816"/>
                  <a:pt x="1106127" y="168537"/>
                </a:cubicBezTo>
                <a:cubicBezTo>
                  <a:pt x="1105381" y="171147"/>
                  <a:pt x="1105221" y="173942"/>
                  <a:pt x="1104152" y="176437"/>
                </a:cubicBezTo>
                <a:cubicBezTo>
                  <a:pt x="1103217" y="178619"/>
                  <a:pt x="1101380" y="180301"/>
                  <a:pt x="1100202" y="182362"/>
                </a:cubicBezTo>
                <a:cubicBezTo>
                  <a:pt x="1098741" y="184918"/>
                  <a:pt x="1097569" y="187629"/>
                  <a:pt x="1096252" y="190262"/>
                </a:cubicBezTo>
                <a:lnTo>
                  <a:pt x="1095551" y="199375"/>
                </a:lnTo>
                <a:lnTo>
                  <a:pt x="1095551" y="260777"/>
                </a:lnTo>
                <a:lnTo>
                  <a:pt x="1096252" y="263335"/>
                </a:lnTo>
                <a:lnTo>
                  <a:pt x="1100202" y="269259"/>
                </a:lnTo>
                <a:cubicBezTo>
                  <a:pt x="1099544" y="278476"/>
                  <a:pt x="1099833" y="287809"/>
                  <a:pt x="1098227" y="296909"/>
                </a:cubicBezTo>
                <a:lnTo>
                  <a:pt x="1095551" y="306933"/>
                </a:lnTo>
                <a:lnTo>
                  <a:pt x="1095551" y="309505"/>
                </a:lnTo>
                <a:lnTo>
                  <a:pt x="1095209" y="309505"/>
                </a:lnTo>
                <a:lnTo>
                  <a:pt x="1098337" y="311590"/>
                </a:lnTo>
                <a:cubicBezTo>
                  <a:pt x="1083817" y="316430"/>
                  <a:pt x="1083881" y="316994"/>
                  <a:pt x="1059295" y="315700"/>
                </a:cubicBezTo>
                <a:cubicBezTo>
                  <a:pt x="1056829" y="315570"/>
                  <a:pt x="1055185" y="312960"/>
                  <a:pt x="1053130" y="311590"/>
                </a:cubicBezTo>
                <a:lnTo>
                  <a:pt x="1044569" y="309505"/>
                </a:lnTo>
                <a:lnTo>
                  <a:pt x="985414" y="309505"/>
                </a:lnTo>
                <a:lnTo>
                  <a:pt x="985321" y="309536"/>
                </a:lnTo>
                <a:cubicBezTo>
                  <a:pt x="971775" y="310578"/>
                  <a:pt x="959336" y="310743"/>
                  <a:pt x="946279" y="313645"/>
                </a:cubicBezTo>
                <a:cubicBezTo>
                  <a:pt x="944165" y="314115"/>
                  <a:pt x="942170" y="315015"/>
                  <a:pt x="940115" y="315700"/>
                </a:cubicBezTo>
                <a:lnTo>
                  <a:pt x="925731" y="317755"/>
                </a:lnTo>
                <a:cubicBezTo>
                  <a:pt x="923587" y="318061"/>
                  <a:pt x="921621" y="319125"/>
                  <a:pt x="919566" y="319810"/>
                </a:cubicBezTo>
                <a:lnTo>
                  <a:pt x="907237" y="323919"/>
                </a:lnTo>
                <a:cubicBezTo>
                  <a:pt x="900610" y="326128"/>
                  <a:pt x="893654" y="327507"/>
                  <a:pt x="886689" y="328029"/>
                </a:cubicBezTo>
                <a:cubicBezTo>
                  <a:pt x="827447" y="332473"/>
                  <a:pt x="843130" y="336113"/>
                  <a:pt x="812715" y="325974"/>
                </a:cubicBezTo>
                <a:cubicBezTo>
                  <a:pt x="810999" y="325760"/>
                  <a:pt x="787496" y="323048"/>
                  <a:pt x="783947" y="321865"/>
                </a:cubicBezTo>
                <a:cubicBezTo>
                  <a:pt x="781604" y="321084"/>
                  <a:pt x="780053" y="318728"/>
                  <a:pt x="777783" y="317755"/>
                </a:cubicBezTo>
                <a:cubicBezTo>
                  <a:pt x="775187" y="316642"/>
                  <a:pt x="772303" y="316385"/>
                  <a:pt x="769563" y="315700"/>
                </a:cubicBezTo>
                <a:cubicBezTo>
                  <a:pt x="745614" y="313305"/>
                  <a:pt x="724691" y="311098"/>
                  <a:pt x="699699" y="309536"/>
                </a:cubicBezTo>
                <a:lnTo>
                  <a:pt x="698955" y="309505"/>
                </a:lnTo>
                <a:lnTo>
                  <a:pt x="591797" y="309505"/>
                </a:lnTo>
                <a:lnTo>
                  <a:pt x="586683" y="311590"/>
                </a:lnTo>
                <a:cubicBezTo>
                  <a:pt x="583338" y="312593"/>
                  <a:pt x="579845" y="313020"/>
                  <a:pt x="576409" y="313645"/>
                </a:cubicBezTo>
                <a:cubicBezTo>
                  <a:pt x="572310" y="314390"/>
                  <a:pt x="568071" y="314503"/>
                  <a:pt x="564080" y="315700"/>
                </a:cubicBezTo>
                <a:cubicBezTo>
                  <a:pt x="561146" y="316580"/>
                  <a:pt x="558601" y="318440"/>
                  <a:pt x="555861" y="319810"/>
                </a:cubicBezTo>
                <a:cubicBezTo>
                  <a:pt x="555861" y="319810"/>
                  <a:pt x="536632" y="322236"/>
                  <a:pt x="527093" y="323919"/>
                </a:cubicBezTo>
                <a:cubicBezTo>
                  <a:pt x="524960" y="324295"/>
                  <a:pt x="522984" y="325289"/>
                  <a:pt x="520929" y="325974"/>
                </a:cubicBezTo>
                <a:cubicBezTo>
                  <a:pt x="472983" y="326659"/>
                  <a:pt x="425042" y="328029"/>
                  <a:pt x="377091" y="328029"/>
                </a:cubicBezTo>
                <a:cubicBezTo>
                  <a:pt x="358777" y="328029"/>
                  <a:pt x="357298" y="327190"/>
                  <a:pt x="344213" y="323919"/>
                </a:cubicBezTo>
                <a:cubicBezTo>
                  <a:pt x="300377" y="322549"/>
                  <a:pt x="256522" y="321688"/>
                  <a:pt x="212704" y="319810"/>
                </a:cubicBezTo>
                <a:cubicBezTo>
                  <a:pt x="166982" y="317851"/>
                  <a:pt x="251611" y="315700"/>
                  <a:pt x="177772" y="315700"/>
                </a:cubicBezTo>
                <a:cubicBezTo>
                  <a:pt x="168458" y="315700"/>
                  <a:pt x="163421" y="318564"/>
                  <a:pt x="155169" y="321865"/>
                </a:cubicBezTo>
                <a:cubicBezTo>
                  <a:pt x="151744" y="322550"/>
                  <a:pt x="148283" y="323072"/>
                  <a:pt x="144895" y="323919"/>
                </a:cubicBezTo>
                <a:cubicBezTo>
                  <a:pt x="129659" y="327727"/>
                  <a:pt x="137576" y="332974"/>
                  <a:pt x="107908" y="328029"/>
                </a:cubicBezTo>
                <a:lnTo>
                  <a:pt x="32127" y="309505"/>
                </a:lnTo>
                <a:lnTo>
                  <a:pt x="18908" y="309505"/>
                </a:lnTo>
                <a:lnTo>
                  <a:pt x="18903" y="310073"/>
                </a:lnTo>
                <a:lnTo>
                  <a:pt x="18903" y="309505"/>
                </a:lnTo>
                <a:lnTo>
                  <a:pt x="15551" y="309505"/>
                </a:lnTo>
                <a:lnTo>
                  <a:pt x="15551" y="305453"/>
                </a:lnTo>
                <a:lnTo>
                  <a:pt x="15440" y="305426"/>
                </a:lnTo>
                <a:lnTo>
                  <a:pt x="15551" y="305426"/>
                </a:lnTo>
                <a:lnTo>
                  <a:pt x="15551" y="292705"/>
                </a:lnTo>
                <a:lnTo>
                  <a:pt x="12054" y="286910"/>
                </a:lnTo>
                <a:cubicBezTo>
                  <a:pt x="8827" y="284395"/>
                  <a:pt x="4733" y="282513"/>
                  <a:pt x="0" y="279357"/>
                </a:cubicBezTo>
                <a:cubicBezTo>
                  <a:pt x="788" y="276994"/>
                  <a:pt x="1382" y="274557"/>
                  <a:pt x="2363" y="272268"/>
                </a:cubicBezTo>
                <a:cubicBezTo>
                  <a:pt x="4299" y="267751"/>
                  <a:pt x="8736" y="261095"/>
                  <a:pt x="9451" y="255729"/>
                </a:cubicBezTo>
                <a:cubicBezTo>
                  <a:pt x="10704" y="246328"/>
                  <a:pt x="11026" y="236826"/>
                  <a:pt x="11814" y="227375"/>
                </a:cubicBezTo>
                <a:cubicBezTo>
                  <a:pt x="11026" y="223437"/>
                  <a:pt x="10425" y="219457"/>
                  <a:pt x="9451" y="215561"/>
                </a:cubicBezTo>
                <a:cubicBezTo>
                  <a:pt x="7774" y="208850"/>
                  <a:pt x="5462" y="206380"/>
                  <a:pt x="4726" y="199022"/>
                </a:cubicBezTo>
                <a:cubicBezTo>
                  <a:pt x="3470" y="186458"/>
                  <a:pt x="3151" y="173819"/>
                  <a:pt x="2363" y="161217"/>
                </a:cubicBezTo>
                <a:cubicBezTo>
                  <a:pt x="3938" y="158854"/>
                  <a:pt x="6092" y="156788"/>
                  <a:pt x="7089" y="154129"/>
                </a:cubicBezTo>
                <a:cubicBezTo>
                  <a:pt x="8499" y="150369"/>
                  <a:pt x="8477" y="146211"/>
                  <a:pt x="9451" y="142315"/>
                </a:cubicBezTo>
                <a:cubicBezTo>
                  <a:pt x="10055" y="139899"/>
                  <a:pt x="11026" y="137589"/>
                  <a:pt x="11814" y="135226"/>
                </a:cubicBezTo>
                <a:lnTo>
                  <a:pt x="15551" y="124943"/>
                </a:lnTo>
                <a:lnTo>
                  <a:pt x="15551" y="92037"/>
                </a:lnTo>
                <a:lnTo>
                  <a:pt x="2363" y="83245"/>
                </a:lnTo>
                <a:cubicBezTo>
                  <a:pt x="-627" y="78546"/>
                  <a:pt x="788" y="72218"/>
                  <a:pt x="0" y="66705"/>
                </a:cubicBezTo>
                <a:cubicBezTo>
                  <a:pt x="0" y="66705"/>
                  <a:pt x="2395" y="56931"/>
                  <a:pt x="4726" y="52529"/>
                </a:cubicBezTo>
                <a:lnTo>
                  <a:pt x="15551" y="35518"/>
                </a:lnTo>
                <a:lnTo>
                  <a:pt x="15551" y="24658"/>
                </a:lnTo>
                <a:lnTo>
                  <a:pt x="15440" y="24658"/>
                </a:lnTo>
                <a:lnTo>
                  <a:pt x="15551" y="24638"/>
                </a:lnTo>
                <a:lnTo>
                  <a:pt x="15551" y="21505"/>
                </a:lnTo>
                <a:lnTo>
                  <a:pt x="32556" y="21505"/>
                </a:lnTo>
                <a:lnTo>
                  <a:pt x="93524" y="10274"/>
                </a:lnTo>
                <a:cubicBezTo>
                  <a:pt x="102560" y="8768"/>
                  <a:pt x="136645" y="6607"/>
                  <a:pt x="142840" y="6164"/>
                </a:cubicBezTo>
                <a:cubicBezTo>
                  <a:pt x="153799" y="6849"/>
                  <a:pt x="164777" y="7281"/>
                  <a:pt x="175717" y="8219"/>
                </a:cubicBezTo>
                <a:cubicBezTo>
                  <a:pt x="188755" y="9337"/>
                  <a:pt x="214759" y="12329"/>
                  <a:pt x="214759" y="12329"/>
                </a:cubicBezTo>
                <a:cubicBezTo>
                  <a:pt x="218869" y="13699"/>
                  <a:pt x="222771" y="16078"/>
                  <a:pt x="227088" y="16438"/>
                </a:cubicBezTo>
                <a:cubicBezTo>
                  <a:pt x="281421" y="20965"/>
                  <a:pt x="411111" y="16839"/>
                  <a:pt x="440790" y="16438"/>
                </a:cubicBezTo>
                <a:cubicBezTo>
                  <a:pt x="443530" y="15753"/>
                  <a:pt x="446294" y="15160"/>
                  <a:pt x="449010" y="14384"/>
                </a:cubicBezTo>
                <a:cubicBezTo>
                  <a:pt x="451093" y="13789"/>
                  <a:pt x="453060" y="12799"/>
                  <a:pt x="455174" y="12329"/>
                </a:cubicBezTo>
                <a:cubicBezTo>
                  <a:pt x="459241" y="11425"/>
                  <a:pt x="463461" y="11285"/>
                  <a:pt x="467503" y="10274"/>
                </a:cubicBezTo>
                <a:cubicBezTo>
                  <a:pt x="471706" y="9223"/>
                  <a:pt x="475629" y="7215"/>
                  <a:pt x="479832" y="6164"/>
                </a:cubicBezTo>
                <a:cubicBezTo>
                  <a:pt x="491630" y="3214"/>
                  <a:pt x="485430" y="5158"/>
                  <a:pt x="498326" y="0"/>
                </a:cubicBezTo>
                <a:close/>
              </a:path>
            </a:pathLst>
          </a:custGeom>
          <a:solidFill>
            <a:srgbClr val="CACDCD"/>
          </a:solidFill>
          <a:ln w="5080" algn="ctr">
            <a:solidFill>
              <a:srgbClr val="000000"/>
            </a:solidFill>
            <a:miter lim="800000"/>
            <a:headEnd/>
            <a:tailEnd/>
          </a:ln>
          <a:effectLst/>
          <a:extLst/>
        </p:spPr>
        <p:txBody>
          <a:bodyPr wrap="square" lIns="57600" tIns="43200" rIns="57600" bIns="43200" rtlCol="0" anchor="ctr">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105" name="Freihandform 104"/>
          <p:cNvSpPr/>
          <p:nvPr/>
        </p:nvSpPr>
        <p:spPr bwMode="auto">
          <a:xfrm>
            <a:off x="1120035" y="2935227"/>
            <a:ext cx="633670" cy="436372"/>
          </a:xfrm>
          <a:custGeom>
            <a:avLst/>
            <a:gdLst>
              <a:gd name="connsiteX0" fmla="*/ 64513 w 1285029"/>
              <a:gd name="connsiteY0" fmla="*/ 44791 h 453605"/>
              <a:gd name="connsiteX1" fmla="*/ 74387 w 1285029"/>
              <a:gd name="connsiteY1" fmla="*/ 38866 h 453605"/>
              <a:gd name="connsiteX2" fmla="*/ 90187 w 1285029"/>
              <a:gd name="connsiteY2" fmla="*/ 34916 h 453605"/>
              <a:gd name="connsiteX3" fmla="*/ 96112 w 1285029"/>
              <a:gd name="connsiteY3" fmla="*/ 32941 h 453605"/>
              <a:gd name="connsiteX4" fmla="*/ 104011 w 1285029"/>
              <a:gd name="connsiteY4" fmla="*/ 30966 h 453605"/>
              <a:gd name="connsiteX5" fmla="*/ 111911 w 1285029"/>
              <a:gd name="connsiteY5" fmla="*/ 27016 h 453605"/>
              <a:gd name="connsiteX6" fmla="*/ 119811 w 1285029"/>
              <a:gd name="connsiteY6" fmla="*/ 25041 h 453605"/>
              <a:gd name="connsiteX7" fmla="*/ 125736 w 1285029"/>
              <a:gd name="connsiteY7" fmla="*/ 23066 h 453605"/>
              <a:gd name="connsiteX8" fmla="*/ 145485 w 1285029"/>
              <a:gd name="connsiteY8" fmla="*/ 27016 h 453605"/>
              <a:gd name="connsiteX9" fmla="*/ 151410 w 1285029"/>
              <a:gd name="connsiteY9" fmla="*/ 28991 h 453605"/>
              <a:gd name="connsiteX10" fmla="*/ 157335 w 1285029"/>
              <a:gd name="connsiteY10" fmla="*/ 32941 h 453605"/>
              <a:gd name="connsiteX11" fmla="*/ 232383 w 1285029"/>
              <a:gd name="connsiteY11" fmla="*/ 30966 h 453605"/>
              <a:gd name="connsiteX12" fmla="*/ 252132 w 1285029"/>
              <a:gd name="connsiteY12" fmla="*/ 25041 h 453605"/>
              <a:gd name="connsiteX13" fmla="*/ 502951 w 1285029"/>
              <a:gd name="connsiteY13" fmla="*/ 23066 h 453605"/>
              <a:gd name="connsiteX14" fmla="*/ 518750 w 1285029"/>
              <a:gd name="connsiteY14" fmla="*/ 19117 h 453605"/>
              <a:gd name="connsiteX15" fmla="*/ 524675 w 1285029"/>
              <a:gd name="connsiteY15" fmla="*/ 17142 h 453605"/>
              <a:gd name="connsiteX16" fmla="*/ 542449 w 1285029"/>
              <a:gd name="connsiteY16" fmla="*/ 13192 h 453605"/>
              <a:gd name="connsiteX17" fmla="*/ 562199 w 1285029"/>
              <a:gd name="connsiteY17" fmla="*/ 7267 h 453605"/>
              <a:gd name="connsiteX18" fmla="*/ 783393 w 1285029"/>
              <a:gd name="connsiteY18" fmla="*/ 5292 h 453605"/>
              <a:gd name="connsiteX19" fmla="*/ 919664 w 1285029"/>
              <a:gd name="connsiteY19" fmla="*/ 7267 h 453605"/>
              <a:gd name="connsiteX20" fmla="*/ 931514 w 1285029"/>
              <a:gd name="connsiteY20" fmla="*/ 15167 h 453605"/>
              <a:gd name="connsiteX21" fmla="*/ 939414 w 1285029"/>
              <a:gd name="connsiteY21" fmla="*/ 17142 h 453605"/>
              <a:gd name="connsiteX22" fmla="*/ 1022361 w 1285029"/>
              <a:gd name="connsiteY22" fmla="*/ 19117 h 453605"/>
              <a:gd name="connsiteX23" fmla="*/ 1028286 w 1285029"/>
              <a:gd name="connsiteY23" fmla="*/ 15167 h 453605"/>
              <a:gd name="connsiteX24" fmla="*/ 1038161 w 1285029"/>
              <a:gd name="connsiteY24" fmla="*/ 13192 h 453605"/>
              <a:gd name="connsiteX25" fmla="*/ 1194182 w 1285029"/>
              <a:gd name="connsiteY25" fmla="*/ 11217 h 453605"/>
              <a:gd name="connsiteX26" fmla="*/ 1202081 w 1285029"/>
              <a:gd name="connsiteY26" fmla="*/ 9242 h 453605"/>
              <a:gd name="connsiteX27" fmla="*/ 1213931 w 1285029"/>
              <a:gd name="connsiteY27" fmla="*/ 1342 h 453605"/>
              <a:gd name="connsiteX28" fmla="*/ 1265280 w 1285029"/>
              <a:gd name="connsiteY28" fmla="*/ 9242 h 453605"/>
              <a:gd name="connsiteX29" fmla="*/ 1271205 w 1285029"/>
              <a:gd name="connsiteY29" fmla="*/ 13192 h 453605"/>
              <a:gd name="connsiteX30" fmla="*/ 1275154 w 1285029"/>
              <a:gd name="connsiteY30" fmla="*/ 64540 h 453605"/>
              <a:gd name="connsiteX31" fmla="*/ 1273180 w 1285029"/>
              <a:gd name="connsiteY31" fmla="*/ 70465 h 453605"/>
              <a:gd name="connsiteX32" fmla="*/ 1267255 w 1285029"/>
              <a:gd name="connsiteY32" fmla="*/ 76390 h 453605"/>
              <a:gd name="connsiteX33" fmla="*/ 1263305 w 1285029"/>
              <a:gd name="connsiteY33" fmla="*/ 88240 h 453605"/>
              <a:gd name="connsiteX34" fmla="*/ 1267255 w 1285029"/>
              <a:gd name="connsiteY34" fmla="*/ 139588 h 453605"/>
              <a:gd name="connsiteX35" fmla="*/ 1271205 w 1285029"/>
              <a:gd name="connsiteY35" fmla="*/ 151438 h 453605"/>
              <a:gd name="connsiteX36" fmla="*/ 1273180 w 1285029"/>
              <a:gd name="connsiteY36" fmla="*/ 161313 h 453605"/>
              <a:gd name="connsiteX37" fmla="*/ 1279104 w 1285029"/>
              <a:gd name="connsiteY37" fmla="*/ 179087 h 453605"/>
              <a:gd name="connsiteX38" fmla="*/ 1281079 w 1285029"/>
              <a:gd name="connsiteY38" fmla="*/ 185012 h 453605"/>
              <a:gd name="connsiteX39" fmla="*/ 1285029 w 1285029"/>
              <a:gd name="connsiteY39" fmla="*/ 190937 h 453605"/>
              <a:gd name="connsiteX40" fmla="*/ 1279104 w 1285029"/>
              <a:gd name="connsiteY40" fmla="*/ 206736 h 453605"/>
              <a:gd name="connsiteX41" fmla="*/ 1277129 w 1285029"/>
              <a:gd name="connsiteY41" fmla="*/ 218586 h 453605"/>
              <a:gd name="connsiteX42" fmla="*/ 1275154 w 1285029"/>
              <a:gd name="connsiteY42" fmla="*/ 226486 h 453605"/>
              <a:gd name="connsiteX43" fmla="*/ 1273180 w 1285029"/>
              <a:gd name="connsiteY43" fmla="*/ 232411 h 453605"/>
              <a:gd name="connsiteX44" fmla="*/ 1271205 w 1285029"/>
              <a:gd name="connsiteY44" fmla="*/ 244260 h 453605"/>
              <a:gd name="connsiteX45" fmla="*/ 1267255 w 1285029"/>
              <a:gd name="connsiteY45" fmla="*/ 285734 h 453605"/>
              <a:gd name="connsiteX46" fmla="*/ 1263305 w 1285029"/>
              <a:gd name="connsiteY46" fmla="*/ 293634 h 453605"/>
              <a:gd name="connsiteX47" fmla="*/ 1261330 w 1285029"/>
              <a:gd name="connsiteY47" fmla="*/ 299559 h 453605"/>
              <a:gd name="connsiteX48" fmla="*/ 1265280 w 1285029"/>
              <a:gd name="connsiteY48" fmla="*/ 335108 h 453605"/>
              <a:gd name="connsiteX49" fmla="*/ 1267255 w 1285029"/>
              <a:gd name="connsiteY49" fmla="*/ 341033 h 453605"/>
              <a:gd name="connsiteX50" fmla="*/ 1275154 w 1285029"/>
              <a:gd name="connsiteY50" fmla="*/ 348933 h 453605"/>
              <a:gd name="connsiteX51" fmla="*/ 1277129 w 1285029"/>
              <a:gd name="connsiteY51" fmla="*/ 362757 h 453605"/>
              <a:gd name="connsiteX52" fmla="*/ 1283054 w 1285029"/>
              <a:gd name="connsiteY52" fmla="*/ 366707 h 453605"/>
              <a:gd name="connsiteX53" fmla="*/ 1285029 w 1285029"/>
              <a:gd name="connsiteY53" fmla="*/ 372632 h 453605"/>
              <a:gd name="connsiteX54" fmla="*/ 1283054 w 1285029"/>
              <a:gd name="connsiteY54" fmla="*/ 396331 h 453605"/>
              <a:gd name="connsiteX55" fmla="*/ 1271205 w 1285029"/>
              <a:gd name="connsiteY55" fmla="*/ 408181 h 453605"/>
              <a:gd name="connsiteX56" fmla="*/ 1259355 w 1285029"/>
              <a:gd name="connsiteY56" fmla="*/ 412131 h 453605"/>
              <a:gd name="connsiteX57" fmla="*/ 1249480 w 1285029"/>
              <a:gd name="connsiteY57" fmla="*/ 416081 h 453605"/>
              <a:gd name="connsiteX58" fmla="*/ 1241580 w 1285029"/>
              <a:gd name="connsiteY58" fmla="*/ 420031 h 453605"/>
              <a:gd name="connsiteX59" fmla="*/ 1231706 w 1285029"/>
              <a:gd name="connsiteY59" fmla="*/ 422006 h 453605"/>
              <a:gd name="connsiteX60" fmla="*/ 1211956 w 1285029"/>
              <a:gd name="connsiteY60" fmla="*/ 427930 h 453605"/>
              <a:gd name="connsiteX61" fmla="*/ 1196157 w 1285029"/>
              <a:gd name="connsiteY61" fmla="*/ 435830 h 453605"/>
              <a:gd name="connsiteX62" fmla="*/ 1186282 w 1285029"/>
              <a:gd name="connsiteY62" fmla="*/ 437805 h 453605"/>
              <a:gd name="connsiteX63" fmla="*/ 1180357 w 1285029"/>
              <a:gd name="connsiteY63" fmla="*/ 439780 h 453605"/>
              <a:gd name="connsiteX64" fmla="*/ 1170482 w 1285029"/>
              <a:gd name="connsiteY64" fmla="*/ 441755 h 453605"/>
              <a:gd name="connsiteX65" fmla="*/ 1024336 w 1285029"/>
              <a:gd name="connsiteY65" fmla="*/ 437805 h 453605"/>
              <a:gd name="connsiteX66" fmla="*/ 1008537 w 1285029"/>
              <a:gd name="connsiteY66" fmla="*/ 433855 h 453605"/>
              <a:gd name="connsiteX67" fmla="*/ 986812 w 1285029"/>
              <a:gd name="connsiteY67" fmla="*/ 427930 h 453605"/>
              <a:gd name="connsiteX68" fmla="*/ 955213 w 1285029"/>
              <a:gd name="connsiteY68" fmla="*/ 423981 h 453605"/>
              <a:gd name="connsiteX69" fmla="*/ 903865 w 1285029"/>
              <a:gd name="connsiteY69" fmla="*/ 425955 h 453605"/>
              <a:gd name="connsiteX70" fmla="*/ 893990 w 1285029"/>
              <a:gd name="connsiteY70" fmla="*/ 429905 h 453605"/>
              <a:gd name="connsiteX71" fmla="*/ 876215 w 1285029"/>
              <a:gd name="connsiteY71" fmla="*/ 433855 h 453605"/>
              <a:gd name="connsiteX72" fmla="*/ 822892 w 1285029"/>
              <a:gd name="connsiteY72" fmla="*/ 431880 h 453605"/>
              <a:gd name="connsiteX73" fmla="*/ 809067 w 1285029"/>
              <a:gd name="connsiteY73" fmla="*/ 427930 h 453605"/>
              <a:gd name="connsiteX74" fmla="*/ 791293 w 1285029"/>
              <a:gd name="connsiteY74" fmla="*/ 425955 h 453605"/>
              <a:gd name="connsiteX75" fmla="*/ 690570 w 1285029"/>
              <a:gd name="connsiteY75" fmla="*/ 422006 h 453605"/>
              <a:gd name="connsiteX76" fmla="*/ 653046 w 1285029"/>
              <a:gd name="connsiteY76" fmla="*/ 416081 h 453605"/>
              <a:gd name="connsiteX77" fmla="*/ 597748 w 1285029"/>
              <a:gd name="connsiteY77" fmla="*/ 418056 h 453605"/>
              <a:gd name="connsiteX78" fmla="*/ 589848 w 1285029"/>
              <a:gd name="connsiteY78" fmla="*/ 420031 h 453605"/>
              <a:gd name="connsiteX79" fmla="*/ 574049 w 1285029"/>
              <a:gd name="connsiteY79" fmla="*/ 422006 h 453605"/>
              <a:gd name="connsiteX80" fmla="*/ 566149 w 1285029"/>
              <a:gd name="connsiteY80" fmla="*/ 425955 h 453605"/>
              <a:gd name="connsiteX81" fmla="*/ 437777 w 1285029"/>
              <a:gd name="connsiteY81" fmla="*/ 427930 h 453605"/>
              <a:gd name="connsiteX82" fmla="*/ 416053 w 1285029"/>
              <a:gd name="connsiteY82" fmla="*/ 429905 h 453605"/>
              <a:gd name="connsiteX83" fmla="*/ 402228 w 1285029"/>
              <a:gd name="connsiteY83" fmla="*/ 433855 h 453605"/>
              <a:gd name="connsiteX84" fmla="*/ 392354 w 1285029"/>
              <a:gd name="connsiteY84" fmla="*/ 435830 h 453605"/>
              <a:gd name="connsiteX85" fmla="*/ 368654 w 1285029"/>
              <a:gd name="connsiteY85" fmla="*/ 445705 h 453605"/>
              <a:gd name="connsiteX86" fmla="*/ 354830 w 1285029"/>
              <a:gd name="connsiteY86" fmla="*/ 449655 h 453605"/>
              <a:gd name="connsiteX87" fmla="*/ 337055 w 1285029"/>
              <a:gd name="connsiteY87" fmla="*/ 453605 h 453605"/>
              <a:gd name="connsiteX88" fmla="*/ 307431 w 1285029"/>
              <a:gd name="connsiteY88" fmla="*/ 451630 h 453605"/>
              <a:gd name="connsiteX89" fmla="*/ 289656 w 1285029"/>
              <a:gd name="connsiteY89" fmla="*/ 449655 h 453605"/>
              <a:gd name="connsiteX90" fmla="*/ 192884 w 1285029"/>
              <a:gd name="connsiteY90" fmla="*/ 447680 h 453605"/>
              <a:gd name="connsiteX91" fmla="*/ 175110 w 1285029"/>
              <a:gd name="connsiteY91" fmla="*/ 441755 h 453605"/>
              <a:gd name="connsiteX92" fmla="*/ 163260 w 1285029"/>
              <a:gd name="connsiteY92" fmla="*/ 437805 h 453605"/>
              <a:gd name="connsiteX93" fmla="*/ 155360 w 1285029"/>
              <a:gd name="connsiteY93" fmla="*/ 435830 h 453605"/>
              <a:gd name="connsiteX94" fmla="*/ 141535 w 1285029"/>
              <a:gd name="connsiteY94" fmla="*/ 431880 h 453605"/>
              <a:gd name="connsiteX95" fmla="*/ 129686 w 1285029"/>
              <a:gd name="connsiteY95" fmla="*/ 425955 h 453605"/>
              <a:gd name="connsiteX96" fmla="*/ 121786 w 1285029"/>
              <a:gd name="connsiteY96" fmla="*/ 423981 h 453605"/>
              <a:gd name="connsiteX97" fmla="*/ 46738 w 1285029"/>
              <a:gd name="connsiteY97" fmla="*/ 416081 h 453605"/>
              <a:gd name="connsiteX98" fmla="*/ 40813 w 1285029"/>
              <a:gd name="connsiteY98" fmla="*/ 408181 h 453605"/>
              <a:gd name="connsiteX99" fmla="*/ 36863 w 1285029"/>
              <a:gd name="connsiteY99" fmla="*/ 402256 h 453605"/>
              <a:gd name="connsiteX100" fmla="*/ 30938 w 1285029"/>
              <a:gd name="connsiteY100" fmla="*/ 396331 h 453605"/>
              <a:gd name="connsiteX101" fmla="*/ 26989 w 1285029"/>
              <a:gd name="connsiteY101" fmla="*/ 390406 h 453605"/>
              <a:gd name="connsiteX102" fmla="*/ 3289 w 1285029"/>
              <a:gd name="connsiteY102" fmla="*/ 368682 h 453605"/>
              <a:gd name="connsiteX103" fmla="*/ 3289 w 1285029"/>
              <a:gd name="connsiteY103" fmla="*/ 327208 h 453605"/>
              <a:gd name="connsiteX104" fmla="*/ 5264 w 1285029"/>
              <a:gd name="connsiteY104" fmla="*/ 317333 h 453605"/>
              <a:gd name="connsiteX105" fmla="*/ 9214 w 1285029"/>
              <a:gd name="connsiteY105" fmla="*/ 305484 h 453605"/>
              <a:gd name="connsiteX106" fmla="*/ 11189 w 1285029"/>
              <a:gd name="connsiteY106" fmla="*/ 269935 h 453605"/>
              <a:gd name="connsiteX107" fmla="*/ 13164 w 1285029"/>
              <a:gd name="connsiteY107" fmla="*/ 264010 h 453605"/>
              <a:gd name="connsiteX108" fmla="*/ 15139 w 1285029"/>
              <a:gd name="connsiteY108" fmla="*/ 240311 h 453605"/>
              <a:gd name="connsiteX109" fmla="*/ 17114 w 1285029"/>
              <a:gd name="connsiteY109" fmla="*/ 190937 h 453605"/>
              <a:gd name="connsiteX110" fmla="*/ 21064 w 1285029"/>
              <a:gd name="connsiteY110" fmla="*/ 185012 h 453605"/>
              <a:gd name="connsiteX111" fmla="*/ 23039 w 1285029"/>
              <a:gd name="connsiteY111" fmla="*/ 171187 h 453605"/>
              <a:gd name="connsiteX112" fmla="*/ 26989 w 1285029"/>
              <a:gd name="connsiteY112" fmla="*/ 157363 h 453605"/>
              <a:gd name="connsiteX113" fmla="*/ 21064 w 1285029"/>
              <a:gd name="connsiteY113" fmla="*/ 129714 h 453605"/>
              <a:gd name="connsiteX114" fmla="*/ 17114 w 1285029"/>
              <a:gd name="connsiteY114" fmla="*/ 117864 h 453605"/>
              <a:gd name="connsiteX115" fmla="*/ 15139 w 1285029"/>
              <a:gd name="connsiteY115" fmla="*/ 109964 h 453605"/>
              <a:gd name="connsiteX116" fmla="*/ 23039 w 1285029"/>
              <a:gd name="connsiteY116" fmla="*/ 72440 h 453605"/>
              <a:gd name="connsiteX117" fmla="*/ 28964 w 1285029"/>
              <a:gd name="connsiteY117" fmla="*/ 68490 h 453605"/>
              <a:gd name="connsiteX118" fmla="*/ 40813 w 1285029"/>
              <a:gd name="connsiteY118" fmla="*/ 54666 h 453605"/>
              <a:gd name="connsiteX119" fmla="*/ 46738 w 1285029"/>
              <a:gd name="connsiteY119" fmla="*/ 50716 h 453605"/>
              <a:gd name="connsiteX120" fmla="*/ 60563 w 1285029"/>
              <a:gd name="connsiteY120" fmla="*/ 38866 h 453605"/>
              <a:gd name="connsiteX121" fmla="*/ 64513 w 1285029"/>
              <a:gd name="connsiteY121" fmla="*/ 44791 h 453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1285029" h="453605">
                <a:moveTo>
                  <a:pt x="64513" y="44791"/>
                </a:moveTo>
                <a:cubicBezTo>
                  <a:pt x="66817" y="44791"/>
                  <a:pt x="70804" y="40244"/>
                  <a:pt x="74387" y="38866"/>
                </a:cubicBezTo>
                <a:cubicBezTo>
                  <a:pt x="79454" y="36917"/>
                  <a:pt x="85037" y="36633"/>
                  <a:pt x="90187" y="34916"/>
                </a:cubicBezTo>
                <a:cubicBezTo>
                  <a:pt x="92162" y="34258"/>
                  <a:pt x="94110" y="33513"/>
                  <a:pt x="96112" y="32941"/>
                </a:cubicBezTo>
                <a:cubicBezTo>
                  <a:pt x="98722" y="32195"/>
                  <a:pt x="101470" y="31919"/>
                  <a:pt x="104011" y="30966"/>
                </a:cubicBezTo>
                <a:cubicBezTo>
                  <a:pt x="106768" y="29932"/>
                  <a:pt x="109154" y="28050"/>
                  <a:pt x="111911" y="27016"/>
                </a:cubicBezTo>
                <a:cubicBezTo>
                  <a:pt x="114453" y="26063"/>
                  <a:pt x="117201" y="25787"/>
                  <a:pt x="119811" y="25041"/>
                </a:cubicBezTo>
                <a:cubicBezTo>
                  <a:pt x="121813" y="24469"/>
                  <a:pt x="123761" y="23724"/>
                  <a:pt x="125736" y="23066"/>
                </a:cubicBezTo>
                <a:cubicBezTo>
                  <a:pt x="132319" y="24383"/>
                  <a:pt x="138944" y="25506"/>
                  <a:pt x="145485" y="27016"/>
                </a:cubicBezTo>
                <a:cubicBezTo>
                  <a:pt x="147514" y="27484"/>
                  <a:pt x="149548" y="28060"/>
                  <a:pt x="151410" y="28991"/>
                </a:cubicBezTo>
                <a:cubicBezTo>
                  <a:pt x="153533" y="30053"/>
                  <a:pt x="155360" y="31624"/>
                  <a:pt x="157335" y="32941"/>
                </a:cubicBezTo>
                <a:cubicBezTo>
                  <a:pt x="182351" y="32283"/>
                  <a:pt x="207387" y="32156"/>
                  <a:pt x="232383" y="30966"/>
                </a:cubicBezTo>
                <a:cubicBezTo>
                  <a:pt x="239248" y="30639"/>
                  <a:pt x="245259" y="25095"/>
                  <a:pt x="252132" y="25041"/>
                </a:cubicBezTo>
                <a:lnTo>
                  <a:pt x="502951" y="23066"/>
                </a:lnTo>
                <a:cubicBezTo>
                  <a:pt x="508217" y="21750"/>
                  <a:pt x="513600" y="20834"/>
                  <a:pt x="518750" y="19117"/>
                </a:cubicBezTo>
                <a:cubicBezTo>
                  <a:pt x="520725" y="18459"/>
                  <a:pt x="522655" y="17647"/>
                  <a:pt x="524675" y="17142"/>
                </a:cubicBezTo>
                <a:cubicBezTo>
                  <a:pt x="535955" y="14322"/>
                  <a:pt x="532309" y="16234"/>
                  <a:pt x="542449" y="13192"/>
                </a:cubicBezTo>
                <a:cubicBezTo>
                  <a:pt x="543499" y="12877"/>
                  <a:pt x="558979" y="7323"/>
                  <a:pt x="562199" y="7267"/>
                </a:cubicBezTo>
                <a:lnTo>
                  <a:pt x="783393" y="5292"/>
                </a:lnTo>
                <a:lnTo>
                  <a:pt x="919664" y="7267"/>
                </a:lnTo>
                <a:cubicBezTo>
                  <a:pt x="924401" y="7583"/>
                  <a:pt x="926908" y="14016"/>
                  <a:pt x="931514" y="15167"/>
                </a:cubicBezTo>
                <a:lnTo>
                  <a:pt x="939414" y="17142"/>
                </a:lnTo>
                <a:cubicBezTo>
                  <a:pt x="966251" y="35036"/>
                  <a:pt x="947890" y="24436"/>
                  <a:pt x="1022361" y="19117"/>
                </a:cubicBezTo>
                <a:cubicBezTo>
                  <a:pt x="1024729" y="18948"/>
                  <a:pt x="1026063" y="16000"/>
                  <a:pt x="1028286" y="15167"/>
                </a:cubicBezTo>
                <a:cubicBezTo>
                  <a:pt x="1031429" y="13988"/>
                  <a:pt x="1034805" y="13272"/>
                  <a:pt x="1038161" y="13192"/>
                </a:cubicBezTo>
                <a:cubicBezTo>
                  <a:pt x="1090157" y="11954"/>
                  <a:pt x="1142175" y="11875"/>
                  <a:pt x="1194182" y="11217"/>
                </a:cubicBezTo>
                <a:cubicBezTo>
                  <a:pt x="1196815" y="10559"/>
                  <a:pt x="1199654" y="10456"/>
                  <a:pt x="1202081" y="9242"/>
                </a:cubicBezTo>
                <a:cubicBezTo>
                  <a:pt x="1206327" y="7119"/>
                  <a:pt x="1213931" y="1342"/>
                  <a:pt x="1213931" y="1342"/>
                </a:cubicBezTo>
                <a:cubicBezTo>
                  <a:pt x="1281200" y="4267"/>
                  <a:pt x="1245127" y="-7552"/>
                  <a:pt x="1265280" y="9242"/>
                </a:cubicBezTo>
                <a:cubicBezTo>
                  <a:pt x="1267103" y="10762"/>
                  <a:pt x="1269230" y="11875"/>
                  <a:pt x="1271205" y="13192"/>
                </a:cubicBezTo>
                <a:cubicBezTo>
                  <a:pt x="1279972" y="39495"/>
                  <a:pt x="1278756" y="28513"/>
                  <a:pt x="1275154" y="64540"/>
                </a:cubicBezTo>
                <a:cubicBezTo>
                  <a:pt x="1274947" y="66611"/>
                  <a:pt x="1274335" y="68733"/>
                  <a:pt x="1273180" y="70465"/>
                </a:cubicBezTo>
                <a:cubicBezTo>
                  <a:pt x="1271631" y="72789"/>
                  <a:pt x="1269230" y="74415"/>
                  <a:pt x="1267255" y="76390"/>
                </a:cubicBezTo>
                <a:cubicBezTo>
                  <a:pt x="1265938" y="80340"/>
                  <a:pt x="1263107" y="84081"/>
                  <a:pt x="1263305" y="88240"/>
                </a:cubicBezTo>
                <a:cubicBezTo>
                  <a:pt x="1263953" y="101838"/>
                  <a:pt x="1262926" y="123716"/>
                  <a:pt x="1267255" y="139588"/>
                </a:cubicBezTo>
                <a:cubicBezTo>
                  <a:pt x="1268351" y="143605"/>
                  <a:pt x="1270109" y="147421"/>
                  <a:pt x="1271205" y="151438"/>
                </a:cubicBezTo>
                <a:cubicBezTo>
                  <a:pt x="1272088" y="154677"/>
                  <a:pt x="1272258" y="158085"/>
                  <a:pt x="1273180" y="161313"/>
                </a:cubicBezTo>
                <a:cubicBezTo>
                  <a:pt x="1274896" y="167318"/>
                  <a:pt x="1277129" y="173162"/>
                  <a:pt x="1279104" y="179087"/>
                </a:cubicBezTo>
                <a:cubicBezTo>
                  <a:pt x="1279762" y="181062"/>
                  <a:pt x="1279924" y="183280"/>
                  <a:pt x="1281079" y="185012"/>
                </a:cubicBezTo>
                <a:lnTo>
                  <a:pt x="1285029" y="190937"/>
                </a:lnTo>
                <a:cubicBezTo>
                  <a:pt x="1284262" y="192854"/>
                  <a:pt x="1279877" y="203256"/>
                  <a:pt x="1279104" y="206736"/>
                </a:cubicBezTo>
                <a:cubicBezTo>
                  <a:pt x="1278235" y="210645"/>
                  <a:pt x="1277914" y="214659"/>
                  <a:pt x="1277129" y="218586"/>
                </a:cubicBezTo>
                <a:cubicBezTo>
                  <a:pt x="1276597" y="221248"/>
                  <a:pt x="1275900" y="223876"/>
                  <a:pt x="1275154" y="226486"/>
                </a:cubicBezTo>
                <a:cubicBezTo>
                  <a:pt x="1274582" y="228488"/>
                  <a:pt x="1273632" y="230379"/>
                  <a:pt x="1273180" y="232411"/>
                </a:cubicBezTo>
                <a:cubicBezTo>
                  <a:pt x="1272312" y="236320"/>
                  <a:pt x="1271647" y="240280"/>
                  <a:pt x="1271205" y="244260"/>
                </a:cubicBezTo>
                <a:cubicBezTo>
                  <a:pt x="1269671" y="258062"/>
                  <a:pt x="1269449" y="272021"/>
                  <a:pt x="1267255" y="285734"/>
                </a:cubicBezTo>
                <a:cubicBezTo>
                  <a:pt x="1266790" y="288641"/>
                  <a:pt x="1264465" y="290928"/>
                  <a:pt x="1263305" y="293634"/>
                </a:cubicBezTo>
                <a:cubicBezTo>
                  <a:pt x="1262485" y="295548"/>
                  <a:pt x="1261988" y="297584"/>
                  <a:pt x="1261330" y="299559"/>
                </a:cubicBezTo>
                <a:cubicBezTo>
                  <a:pt x="1262647" y="311409"/>
                  <a:pt x="1263594" y="323305"/>
                  <a:pt x="1265280" y="335108"/>
                </a:cubicBezTo>
                <a:cubicBezTo>
                  <a:pt x="1265574" y="337169"/>
                  <a:pt x="1266045" y="339339"/>
                  <a:pt x="1267255" y="341033"/>
                </a:cubicBezTo>
                <a:cubicBezTo>
                  <a:pt x="1269419" y="344063"/>
                  <a:pt x="1272521" y="346300"/>
                  <a:pt x="1275154" y="348933"/>
                </a:cubicBezTo>
                <a:cubicBezTo>
                  <a:pt x="1275812" y="353541"/>
                  <a:pt x="1275238" y="358503"/>
                  <a:pt x="1277129" y="362757"/>
                </a:cubicBezTo>
                <a:cubicBezTo>
                  <a:pt x="1278093" y="364926"/>
                  <a:pt x="1281571" y="364853"/>
                  <a:pt x="1283054" y="366707"/>
                </a:cubicBezTo>
                <a:cubicBezTo>
                  <a:pt x="1284355" y="368333"/>
                  <a:pt x="1284371" y="370657"/>
                  <a:pt x="1285029" y="372632"/>
                </a:cubicBezTo>
                <a:cubicBezTo>
                  <a:pt x="1284371" y="380532"/>
                  <a:pt x="1284609" y="388558"/>
                  <a:pt x="1283054" y="396331"/>
                </a:cubicBezTo>
                <a:cubicBezTo>
                  <a:pt x="1282163" y="400785"/>
                  <a:pt x="1274229" y="406669"/>
                  <a:pt x="1271205" y="408181"/>
                </a:cubicBezTo>
                <a:cubicBezTo>
                  <a:pt x="1267481" y="410043"/>
                  <a:pt x="1263221" y="410585"/>
                  <a:pt x="1259355" y="412131"/>
                </a:cubicBezTo>
                <a:cubicBezTo>
                  <a:pt x="1256063" y="413448"/>
                  <a:pt x="1252720" y="414641"/>
                  <a:pt x="1249480" y="416081"/>
                </a:cubicBezTo>
                <a:cubicBezTo>
                  <a:pt x="1246790" y="417277"/>
                  <a:pt x="1244373" y="419100"/>
                  <a:pt x="1241580" y="420031"/>
                </a:cubicBezTo>
                <a:cubicBezTo>
                  <a:pt x="1238396" y="421092"/>
                  <a:pt x="1234997" y="421348"/>
                  <a:pt x="1231706" y="422006"/>
                </a:cubicBezTo>
                <a:cubicBezTo>
                  <a:pt x="1220897" y="429210"/>
                  <a:pt x="1230112" y="424299"/>
                  <a:pt x="1211956" y="427930"/>
                </a:cubicBezTo>
                <a:cubicBezTo>
                  <a:pt x="1202442" y="429833"/>
                  <a:pt x="1207719" y="431205"/>
                  <a:pt x="1196157" y="435830"/>
                </a:cubicBezTo>
                <a:cubicBezTo>
                  <a:pt x="1193040" y="437077"/>
                  <a:pt x="1189539" y="436991"/>
                  <a:pt x="1186282" y="437805"/>
                </a:cubicBezTo>
                <a:cubicBezTo>
                  <a:pt x="1184262" y="438310"/>
                  <a:pt x="1182377" y="439275"/>
                  <a:pt x="1180357" y="439780"/>
                </a:cubicBezTo>
                <a:cubicBezTo>
                  <a:pt x="1177100" y="440594"/>
                  <a:pt x="1173774" y="441097"/>
                  <a:pt x="1170482" y="441755"/>
                </a:cubicBezTo>
                <a:cubicBezTo>
                  <a:pt x="1121767" y="440438"/>
                  <a:pt x="1073011" y="440179"/>
                  <a:pt x="1024336" y="437805"/>
                </a:cubicBezTo>
                <a:cubicBezTo>
                  <a:pt x="1018914" y="437541"/>
                  <a:pt x="1013860" y="434920"/>
                  <a:pt x="1008537" y="433855"/>
                </a:cubicBezTo>
                <a:cubicBezTo>
                  <a:pt x="990541" y="430256"/>
                  <a:pt x="1006855" y="433943"/>
                  <a:pt x="986812" y="427930"/>
                </a:cubicBezTo>
                <a:cubicBezTo>
                  <a:pt x="974818" y="424332"/>
                  <a:pt x="971116" y="425306"/>
                  <a:pt x="955213" y="423981"/>
                </a:cubicBezTo>
                <a:cubicBezTo>
                  <a:pt x="938097" y="424639"/>
                  <a:pt x="920914" y="424305"/>
                  <a:pt x="903865" y="425955"/>
                </a:cubicBezTo>
                <a:cubicBezTo>
                  <a:pt x="900336" y="426296"/>
                  <a:pt x="897399" y="428931"/>
                  <a:pt x="893990" y="429905"/>
                </a:cubicBezTo>
                <a:cubicBezTo>
                  <a:pt x="888154" y="431572"/>
                  <a:pt x="882140" y="432538"/>
                  <a:pt x="876215" y="433855"/>
                </a:cubicBezTo>
                <a:cubicBezTo>
                  <a:pt x="858441" y="433197"/>
                  <a:pt x="840610" y="433443"/>
                  <a:pt x="822892" y="431880"/>
                </a:cubicBezTo>
                <a:cubicBezTo>
                  <a:pt x="818118" y="431459"/>
                  <a:pt x="813778" y="428813"/>
                  <a:pt x="809067" y="427930"/>
                </a:cubicBezTo>
                <a:cubicBezTo>
                  <a:pt x="803208" y="426831"/>
                  <a:pt x="797232" y="426471"/>
                  <a:pt x="791293" y="425955"/>
                </a:cubicBezTo>
                <a:cubicBezTo>
                  <a:pt x="752819" y="422610"/>
                  <a:pt x="737332" y="423270"/>
                  <a:pt x="690570" y="422006"/>
                </a:cubicBezTo>
                <a:cubicBezTo>
                  <a:pt x="680269" y="419946"/>
                  <a:pt x="663912" y="416081"/>
                  <a:pt x="653046" y="416081"/>
                </a:cubicBezTo>
                <a:cubicBezTo>
                  <a:pt x="634602" y="416081"/>
                  <a:pt x="616181" y="417398"/>
                  <a:pt x="597748" y="418056"/>
                </a:cubicBezTo>
                <a:cubicBezTo>
                  <a:pt x="595115" y="418714"/>
                  <a:pt x="592525" y="419585"/>
                  <a:pt x="589848" y="420031"/>
                </a:cubicBezTo>
                <a:cubicBezTo>
                  <a:pt x="584613" y="420904"/>
                  <a:pt x="579198" y="420719"/>
                  <a:pt x="574049" y="422006"/>
                </a:cubicBezTo>
                <a:cubicBezTo>
                  <a:pt x="571193" y="422720"/>
                  <a:pt x="569090" y="425827"/>
                  <a:pt x="566149" y="425955"/>
                </a:cubicBezTo>
                <a:cubicBezTo>
                  <a:pt x="523394" y="427814"/>
                  <a:pt x="480568" y="427272"/>
                  <a:pt x="437777" y="427930"/>
                </a:cubicBezTo>
                <a:cubicBezTo>
                  <a:pt x="430536" y="428588"/>
                  <a:pt x="423225" y="428710"/>
                  <a:pt x="416053" y="429905"/>
                </a:cubicBezTo>
                <a:cubicBezTo>
                  <a:pt x="411325" y="430693"/>
                  <a:pt x="406878" y="432693"/>
                  <a:pt x="402228" y="433855"/>
                </a:cubicBezTo>
                <a:cubicBezTo>
                  <a:pt x="398972" y="434669"/>
                  <a:pt x="395592" y="434947"/>
                  <a:pt x="392354" y="435830"/>
                </a:cubicBezTo>
                <a:cubicBezTo>
                  <a:pt x="369861" y="441965"/>
                  <a:pt x="391073" y="437082"/>
                  <a:pt x="368654" y="445705"/>
                </a:cubicBezTo>
                <a:cubicBezTo>
                  <a:pt x="364181" y="447425"/>
                  <a:pt x="359420" y="448278"/>
                  <a:pt x="354830" y="449655"/>
                </a:cubicBezTo>
                <a:cubicBezTo>
                  <a:pt x="342676" y="453301"/>
                  <a:pt x="355632" y="450509"/>
                  <a:pt x="337055" y="453605"/>
                </a:cubicBezTo>
                <a:lnTo>
                  <a:pt x="307431" y="451630"/>
                </a:lnTo>
                <a:cubicBezTo>
                  <a:pt x="301490" y="451135"/>
                  <a:pt x="295614" y="449860"/>
                  <a:pt x="289656" y="449655"/>
                </a:cubicBezTo>
                <a:cubicBezTo>
                  <a:pt x="257411" y="448543"/>
                  <a:pt x="225141" y="448338"/>
                  <a:pt x="192884" y="447680"/>
                </a:cubicBezTo>
                <a:cubicBezTo>
                  <a:pt x="173085" y="439760"/>
                  <a:pt x="192117" y="446857"/>
                  <a:pt x="175110" y="441755"/>
                </a:cubicBezTo>
                <a:cubicBezTo>
                  <a:pt x="171122" y="440559"/>
                  <a:pt x="167299" y="438815"/>
                  <a:pt x="163260" y="437805"/>
                </a:cubicBezTo>
                <a:cubicBezTo>
                  <a:pt x="160627" y="437147"/>
                  <a:pt x="157970" y="436576"/>
                  <a:pt x="155360" y="435830"/>
                </a:cubicBezTo>
                <a:cubicBezTo>
                  <a:pt x="135526" y="430163"/>
                  <a:pt x="166232" y="438054"/>
                  <a:pt x="141535" y="431880"/>
                </a:cubicBezTo>
                <a:cubicBezTo>
                  <a:pt x="137585" y="429905"/>
                  <a:pt x="133786" y="427595"/>
                  <a:pt x="129686" y="425955"/>
                </a:cubicBezTo>
                <a:cubicBezTo>
                  <a:pt x="127166" y="424947"/>
                  <a:pt x="124448" y="424513"/>
                  <a:pt x="121786" y="423981"/>
                </a:cubicBezTo>
                <a:cubicBezTo>
                  <a:pt x="99320" y="419489"/>
                  <a:pt x="59740" y="417300"/>
                  <a:pt x="46738" y="416081"/>
                </a:cubicBezTo>
                <a:cubicBezTo>
                  <a:pt x="44763" y="413448"/>
                  <a:pt x="42726" y="410860"/>
                  <a:pt x="40813" y="408181"/>
                </a:cubicBezTo>
                <a:cubicBezTo>
                  <a:pt x="39433" y="406249"/>
                  <a:pt x="38383" y="404079"/>
                  <a:pt x="36863" y="402256"/>
                </a:cubicBezTo>
                <a:cubicBezTo>
                  <a:pt x="35075" y="400110"/>
                  <a:pt x="32726" y="398477"/>
                  <a:pt x="30938" y="396331"/>
                </a:cubicBezTo>
                <a:cubicBezTo>
                  <a:pt x="29419" y="394508"/>
                  <a:pt x="28577" y="392170"/>
                  <a:pt x="26989" y="390406"/>
                </a:cubicBezTo>
                <a:cubicBezTo>
                  <a:pt x="16189" y="378406"/>
                  <a:pt x="14368" y="377545"/>
                  <a:pt x="3289" y="368682"/>
                </a:cubicBezTo>
                <a:cubicBezTo>
                  <a:pt x="-2275" y="351991"/>
                  <a:pt x="261" y="362024"/>
                  <a:pt x="3289" y="327208"/>
                </a:cubicBezTo>
                <a:cubicBezTo>
                  <a:pt x="3580" y="323864"/>
                  <a:pt x="4381" y="320572"/>
                  <a:pt x="5264" y="317333"/>
                </a:cubicBezTo>
                <a:cubicBezTo>
                  <a:pt x="6359" y="313316"/>
                  <a:pt x="9214" y="305484"/>
                  <a:pt x="9214" y="305484"/>
                </a:cubicBezTo>
                <a:cubicBezTo>
                  <a:pt x="9872" y="293634"/>
                  <a:pt x="10064" y="281749"/>
                  <a:pt x="11189" y="269935"/>
                </a:cubicBezTo>
                <a:cubicBezTo>
                  <a:pt x="11386" y="267863"/>
                  <a:pt x="12889" y="266074"/>
                  <a:pt x="13164" y="264010"/>
                </a:cubicBezTo>
                <a:cubicBezTo>
                  <a:pt x="14212" y="256152"/>
                  <a:pt x="14481" y="248211"/>
                  <a:pt x="15139" y="240311"/>
                </a:cubicBezTo>
                <a:cubicBezTo>
                  <a:pt x="15797" y="223853"/>
                  <a:pt x="15359" y="207314"/>
                  <a:pt x="17114" y="190937"/>
                </a:cubicBezTo>
                <a:cubicBezTo>
                  <a:pt x="17367" y="188577"/>
                  <a:pt x="20382" y="187286"/>
                  <a:pt x="21064" y="185012"/>
                </a:cubicBezTo>
                <a:cubicBezTo>
                  <a:pt x="22402" y="180553"/>
                  <a:pt x="22206" y="175767"/>
                  <a:pt x="23039" y="171187"/>
                </a:cubicBezTo>
                <a:cubicBezTo>
                  <a:pt x="24031" y="165734"/>
                  <a:pt x="25297" y="162438"/>
                  <a:pt x="26989" y="157363"/>
                </a:cubicBezTo>
                <a:cubicBezTo>
                  <a:pt x="25014" y="148147"/>
                  <a:pt x="23350" y="138858"/>
                  <a:pt x="21064" y="129714"/>
                </a:cubicBezTo>
                <a:cubicBezTo>
                  <a:pt x="20054" y="125675"/>
                  <a:pt x="18124" y="121903"/>
                  <a:pt x="17114" y="117864"/>
                </a:cubicBezTo>
                <a:lnTo>
                  <a:pt x="15139" y="109964"/>
                </a:lnTo>
                <a:cubicBezTo>
                  <a:pt x="16484" y="89794"/>
                  <a:pt x="11459" y="84020"/>
                  <a:pt x="23039" y="72440"/>
                </a:cubicBezTo>
                <a:cubicBezTo>
                  <a:pt x="24717" y="70762"/>
                  <a:pt x="26989" y="69807"/>
                  <a:pt x="28964" y="68490"/>
                </a:cubicBezTo>
                <a:cubicBezTo>
                  <a:pt x="33325" y="62674"/>
                  <a:pt x="35308" y="59253"/>
                  <a:pt x="40813" y="54666"/>
                </a:cubicBezTo>
                <a:cubicBezTo>
                  <a:pt x="42637" y="53147"/>
                  <a:pt x="44915" y="52236"/>
                  <a:pt x="46738" y="50716"/>
                </a:cubicBezTo>
                <a:cubicBezTo>
                  <a:pt x="54379" y="44349"/>
                  <a:pt x="51149" y="44245"/>
                  <a:pt x="60563" y="38866"/>
                </a:cubicBezTo>
                <a:cubicBezTo>
                  <a:pt x="66205" y="35642"/>
                  <a:pt x="62209" y="44791"/>
                  <a:pt x="64513" y="44791"/>
                </a:cubicBezTo>
                <a:close/>
              </a:path>
            </a:pathLst>
          </a:custGeom>
          <a:gradFill flip="none" rotWithShape="1">
            <a:gsLst>
              <a:gs pos="50000">
                <a:srgbClr val="FF0000">
                  <a:lumMod val="40000"/>
                  <a:lumOff val="60000"/>
                </a:srgbClr>
              </a:gs>
              <a:gs pos="0">
                <a:srgbClr val="EB6A0A">
                  <a:lumMod val="60000"/>
                  <a:lumOff val="40000"/>
                </a:srgbClr>
              </a:gs>
              <a:gs pos="100000">
                <a:srgbClr val="EB6A0A">
                  <a:lumMod val="60000"/>
                  <a:lumOff val="40000"/>
                </a:srgbClr>
              </a:gs>
            </a:gsLst>
            <a:lin ang="16200000" scaled="1"/>
            <a:tileRect/>
          </a:gradFill>
          <a:ln w="5080" algn="ctr">
            <a:solidFill>
              <a:srgbClr val="000000"/>
            </a:solidFill>
            <a:miter lim="800000"/>
            <a:headEnd/>
            <a:tailEnd/>
          </a:ln>
          <a:effectLst/>
          <a:extLst/>
        </p:spPr>
        <p:txBody>
          <a:bodyPr wrap="square" lIns="57600" tIns="43200" rIns="57600" bIns="43200" rtlCol="0" anchor="ctr">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sp>
        <p:nvSpPr>
          <p:cNvPr id="62" name="Rechteck 61"/>
          <p:cNvSpPr/>
          <p:nvPr/>
        </p:nvSpPr>
        <p:spPr bwMode="auto">
          <a:xfrm>
            <a:off x="6000392" y="3110213"/>
            <a:ext cx="864000" cy="86400"/>
          </a:xfrm>
          <a:prstGeom prst="rect">
            <a:avLst/>
          </a:prstGeom>
          <a:solidFill>
            <a:srgbClr val="FFFFFF"/>
          </a:solidFill>
          <a:ln w="5080" algn="ctr">
            <a:solidFill>
              <a:srgbClr val="000000"/>
            </a:solidFill>
            <a:miter lim="800000"/>
            <a:headEnd/>
            <a:tailEnd/>
          </a:ln>
          <a:effectLst/>
          <a:extLst/>
        </p:spPr>
        <p:txBody>
          <a:bodyPr wrap="square" lIns="57600" tIns="43200" rIns="57600" bIns="43200" rtlCol="0" anchor="ctr">
            <a:noAutofit/>
          </a:bodyPr>
          <a:lstStyle/>
          <a:p>
            <a:pPr marL="215900" marR="0" lvl="0" indent="-21590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400" b="0" i="0" u="none" strike="noStrike" kern="0" cap="none" spc="0" normalizeH="0" baseline="0" noProof="0" dirty="0">
              <a:ln>
                <a:noFill/>
              </a:ln>
              <a:solidFill>
                <a:srgbClr val="000000"/>
              </a:solidFill>
              <a:effectLst/>
              <a:uLnTx/>
              <a:uFillTx/>
              <a:latin typeface="Frutiger LT Com 55 Roman" pitchFamily="34" charset="0"/>
            </a:endParaRPr>
          </a:p>
        </p:txBody>
      </p:sp>
      <p:cxnSp>
        <p:nvCxnSpPr>
          <p:cNvPr id="63" name="Gerader Verbinder 62"/>
          <p:cNvCxnSpPr/>
          <p:nvPr/>
        </p:nvCxnSpPr>
        <p:spPr bwMode="auto">
          <a:xfrm>
            <a:off x="5915730" y="3154673"/>
            <a:ext cx="1008000" cy="0"/>
          </a:xfrm>
          <a:prstGeom prst="line">
            <a:avLst/>
          </a:prstGeom>
          <a:noFill/>
          <a:ln w="508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Textfeld 107"/>
          <p:cNvSpPr txBox="1"/>
          <p:nvPr/>
        </p:nvSpPr>
        <p:spPr>
          <a:xfrm>
            <a:off x="7484920" y="3115819"/>
            <a:ext cx="1432847" cy="1044000"/>
          </a:xfrm>
          <a:prstGeom prst="rect">
            <a:avLst/>
          </a:prstGeom>
          <a:noFill/>
          <a:ln w="19050">
            <a:solidFill>
              <a:schemeClr val="bg1">
                <a:lumMod val="65000"/>
              </a:schemeClr>
            </a:solidFill>
          </a:ln>
        </p:spPr>
        <p:txBody>
          <a:bodyPr wrap="square" rtlCol="0">
            <a:spAutoFit/>
          </a:bodyPr>
          <a:lstStyle/>
          <a:p>
            <a:pPr algn="ctr"/>
            <a:r>
              <a:rPr lang="en-US" sz="1400" b="1" dirty="0">
                <a:latin typeface="Times New Roman" panose="02020603050405020304" pitchFamily="18" charset="0"/>
                <a:cs typeface="Times New Roman" panose="02020603050405020304" pitchFamily="18" charset="0"/>
              </a:rPr>
              <a:t>Legend:</a:t>
            </a:r>
          </a:p>
          <a:p>
            <a:r>
              <a:rPr lang="en-US" sz="1400" dirty="0">
                <a:latin typeface="Times New Roman" panose="02020603050405020304" pitchFamily="18" charset="0"/>
                <a:cs typeface="Times New Roman" panose="02020603050405020304" pitchFamily="18" charset="0"/>
              </a:rPr>
              <a:t>          </a:t>
            </a:r>
          </a:p>
          <a:p>
            <a:r>
              <a:rPr lang="en-US" sz="1400" dirty="0">
                <a:latin typeface="Times New Roman" panose="02020603050405020304" pitchFamily="18" charset="0"/>
                <a:cs typeface="Times New Roman" panose="02020603050405020304" pitchFamily="18" charset="0"/>
              </a:rPr>
              <a:t>           Process</a:t>
            </a:r>
            <a:endParaRPr lang="en-US" sz="1600" dirty="0">
              <a:latin typeface="Times New Roman" panose="02020603050405020304" pitchFamily="18" charset="0"/>
              <a:cs typeface="Times New Roman" panose="02020603050405020304" pitchFamily="18" charset="0"/>
            </a:endParaRPr>
          </a:p>
        </p:txBody>
      </p:sp>
      <p:sp>
        <p:nvSpPr>
          <p:cNvPr id="109" name="Abgerundetes Rechteck 108"/>
          <p:cNvSpPr>
            <a:spLocks/>
          </p:cNvSpPr>
          <p:nvPr/>
        </p:nvSpPr>
        <p:spPr bwMode="auto">
          <a:xfrm>
            <a:off x="7565321" y="3610882"/>
            <a:ext cx="425202" cy="209851"/>
          </a:xfrm>
          <a:prstGeom prst="roundRect">
            <a:avLst/>
          </a:prstGeom>
          <a:solidFill>
            <a:srgbClr val="4C99B2"/>
          </a:solidFill>
          <a:ln w="9525" algn="ctr">
            <a:noFill/>
            <a:miter lim="800000"/>
            <a:headEnd/>
            <a:tailEnd/>
          </a:ln>
          <a:effectLst/>
          <a:extLst/>
        </p:spPr>
        <p:txBody>
          <a:bodyPr wrap="square" lIns="0" tIns="54000" rIns="0" bIns="540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200" b="0" i="0" u="none" strike="noStrike" kern="0" cap="none" spc="0" normalizeH="0" baseline="0" noProof="0" dirty="0">
              <a:ln>
                <a:noFill/>
              </a:ln>
              <a:solidFill>
                <a:srgbClr val="FFFFFF"/>
              </a:solidFill>
              <a:effectLst/>
              <a:uLnTx/>
              <a:uFillTx/>
              <a:latin typeface="Frutiger LT Com 55 Roman" pitchFamily="34" charset="0"/>
            </a:endParaRPr>
          </a:p>
        </p:txBody>
      </p:sp>
      <p:sp>
        <p:nvSpPr>
          <p:cNvPr id="110" name="Abgerundetes Rechteck 109"/>
          <p:cNvSpPr>
            <a:spLocks/>
          </p:cNvSpPr>
          <p:nvPr/>
        </p:nvSpPr>
        <p:spPr bwMode="auto">
          <a:xfrm>
            <a:off x="7565321" y="3881642"/>
            <a:ext cx="425202" cy="209851"/>
          </a:xfrm>
          <a:prstGeom prst="roundRect">
            <a:avLst/>
          </a:prstGeom>
          <a:solidFill>
            <a:srgbClr val="E49106"/>
          </a:solidFill>
          <a:ln w="9525" algn="ctr">
            <a:solidFill>
              <a:srgbClr val="FFFFFF"/>
            </a:solidFill>
            <a:miter lim="800000"/>
            <a:headEnd/>
            <a:tailEnd/>
          </a:ln>
          <a:effectLst/>
          <a:extLst/>
        </p:spPr>
        <p:txBody>
          <a:bodyPr wrap="square" lIns="0" tIns="54000" rIns="0" bIns="54000" rtlCol="0" anchor="ctr">
            <a:noAutofit/>
          </a:bodyPr>
          <a:lstStyle/>
          <a:p>
            <a:pPr marR="0" lvl="0" algn="ctr" defTabSz="914400" eaLnBrk="1" fontAlgn="base" latinLnBrk="0" hangingPunct="1">
              <a:lnSpc>
                <a:spcPct val="100000"/>
              </a:lnSpc>
              <a:spcBef>
                <a:spcPct val="0"/>
              </a:spcBef>
              <a:spcAft>
                <a:spcPts val="563"/>
              </a:spcAft>
              <a:buClr>
                <a:srgbClr val="FF0000"/>
              </a:buClr>
              <a:buSzTx/>
              <a:buFont typeface="Wingdings" pitchFamily="2" charset="2"/>
              <a:buNone/>
              <a:tabLst/>
              <a:defRPr/>
            </a:pPr>
            <a:endParaRPr kumimoji="0" lang="en-US" sz="1200" b="0" i="0" u="none" strike="noStrike" kern="0" cap="none" spc="0" normalizeH="0" baseline="0" noProof="0" dirty="0">
              <a:ln>
                <a:noFill/>
              </a:ln>
              <a:solidFill>
                <a:srgbClr val="FFFFFF"/>
              </a:solidFill>
              <a:effectLst/>
              <a:uLnTx/>
              <a:uFillTx/>
              <a:latin typeface="Frutiger LT Com 55 Roman" pitchFamily="34" charset="0"/>
            </a:endParaRPr>
          </a:p>
        </p:txBody>
      </p:sp>
      <p:sp>
        <p:nvSpPr>
          <p:cNvPr id="106" name="Titel 1"/>
          <p:cNvSpPr>
            <a:spLocks noGrp="1"/>
          </p:cNvSpPr>
          <p:nvPr>
            <p:ph type="title"/>
          </p:nvPr>
        </p:nvSpPr>
        <p:spPr>
          <a:xfrm>
            <a:off x="466725" y="1420580"/>
            <a:ext cx="8208000" cy="628779"/>
          </a:xfrm>
        </p:spPr>
        <p:txBody>
          <a:bodyPr/>
          <a:lstStyle/>
          <a:p>
            <a:r>
              <a:rPr lang="en-US" noProof="0" dirty="0"/>
              <a:t>Generalized production strategy of rotating components</a:t>
            </a:r>
          </a:p>
        </p:txBody>
      </p:sp>
      <p:sp>
        <p:nvSpPr>
          <p:cNvPr id="118" name="Inhaltsplatzhalter 2"/>
          <p:cNvSpPr>
            <a:spLocks noGrp="1"/>
          </p:cNvSpPr>
          <p:nvPr>
            <p:ph idx="1"/>
          </p:nvPr>
        </p:nvSpPr>
        <p:spPr>
          <a:xfrm>
            <a:off x="460375" y="5119710"/>
            <a:ext cx="8223250" cy="1146327"/>
          </a:xfrm>
        </p:spPr>
        <p:txBody>
          <a:bodyPr/>
          <a:lstStyle/>
          <a:p>
            <a:pPr marL="0" indent="-1588" algn="ctr">
              <a:buClr>
                <a:srgbClr val="000066"/>
              </a:buClr>
              <a:buNone/>
            </a:pPr>
            <a:r>
              <a:rPr lang="en-US" u="sng" noProof="0" dirty="0"/>
              <a:t>Challenges:</a:t>
            </a:r>
          </a:p>
          <a:p>
            <a:pPr algn="ctr">
              <a:lnSpc>
                <a:spcPct val="100000"/>
              </a:lnSpc>
              <a:buClr>
                <a:srgbClr val="000066"/>
              </a:buClr>
            </a:pPr>
            <a:r>
              <a:rPr lang="en-US" sz="1400" noProof="0" dirty="0"/>
              <a:t>Complexity of work steps (e. g. bottle boring – internal contour)</a:t>
            </a:r>
          </a:p>
          <a:p>
            <a:pPr algn="ctr">
              <a:lnSpc>
                <a:spcPct val="100000"/>
              </a:lnSpc>
              <a:buClr>
                <a:srgbClr val="000066"/>
              </a:buClr>
            </a:pPr>
            <a:r>
              <a:rPr lang="en-US" sz="1400" noProof="0" dirty="0"/>
              <a:t>Number of work steps (approx. 30 processing steps – depending on the geometry)</a:t>
            </a:r>
          </a:p>
          <a:p>
            <a:pPr marL="188912" indent="-285750" algn="ctr">
              <a:lnSpc>
                <a:spcPct val="100000"/>
              </a:lnSpc>
              <a:buClr>
                <a:srgbClr val="000066"/>
              </a:buClr>
            </a:pPr>
            <a:r>
              <a:rPr lang="en-US" sz="1400" noProof="0" dirty="0"/>
              <a:t>Mainly end-of-line quality control  </a:t>
            </a:r>
          </a:p>
          <a:p>
            <a:endParaRPr lang="en-US" noProof="0" dirty="0"/>
          </a:p>
        </p:txBody>
      </p:sp>
      <p:sp>
        <p:nvSpPr>
          <p:cNvPr id="25" name="Rechteck 24"/>
          <p:cNvSpPr/>
          <p:nvPr/>
        </p:nvSpPr>
        <p:spPr>
          <a:xfrm>
            <a:off x="8042400" y="3842334"/>
            <a:ext cx="806400" cy="2707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a:solidFill>
                  <a:schemeClr val="tx1"/>
                </a:solidFill>
                <a:latin typeface="Times New Roman" panose="02020603050405020304" pitchFamily="18" charset="0"/>
                <a:cs typeface="Times New Roman" panose="02020603050405020304" pitchFamily="18" charset="0"/>
              </a:rPr>
              <a:t>Inspection</a:t>
            </a:r>
          </a:p>
        </p:txBody>
      </p:sp>
    </p:spTree>
    <p:extLst>
      <p:ext uri="{BB962C8B-B14F-4D97-AF65-F5344CB8AC3E}">
        <p14:creationId xmlns:p14="http://schemas.microsoft.com/office/powerpoint/2010/main" val="126513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0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18">
                                            <p:txEl>
                                              <p:pRg st="0" end="0"/>
                                            </p:tx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18">
                                            <p:txEl>
                                              <p:pRg st="1" end="1"/>
                                            </p:tx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18">
                                            <p:txEl>
                                              <p:pRg st="2" end="2"/>
                                            </p:txEl>
                                          </p:spTgt>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82" grpId="0" animBg="1"/>
      <p:bldP spid="83" grpId="0" animBg="1"/>
      <p:bldP spid="84" grpId="0" animBg="1"/>
      <p:bldP spid="85" grpId="0" animBg="1"/>
      <p:bldP spid="102" grpId="0" animBg="1"/>
      <p:bldP spid="103" grpId="0" animBg="1"/>
      <p:bldP spid="104" grpId="0" animBg="1"/>
      <p:bldP spid="105" grpId="0" animBg="1"/>
      <p:bldP spid="62" grpId="0" animBg="1"/>
      <p:bldP spid="110" grpId="0" animBg="1"/>
      <p:bldP spid="118" grpId="0" build="p"/>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685800" y="1387475"/>
            <a:ext cx="7899400" cy="457200"/>
          </a:xfrm>
          <a:prstGeom prst="rect">
            <a:avLst/>
          </a:prstGeom>
          <a:noFill/>
          <a:ln w="12700">
            <a:noFill/>
            <a:miter lim="800000"/>
            <a:headEnd/>
            <a:tailEnd/>
          </a:ln>
          <a:effectLst/>
        </p:spPr>
        <p:txBody>
          <a:bodyPr>
            <a:spAutoFit/>
          </a:bodyPr>
          <a:lstStyle/>
          <a:p>
            <a:pPr algn="ctr" eaLnBrk="0" hangingPunct="0">
              <a:spcBef>
                <a:spcPct val="50000"/>
              </a:spcBef>
            </a:pPr>
            <a:r>
              <a:rPr lang="de-DE" sz="2400" b="1" dirty="0">
                <a:solidFill>
                  <a:srgbClr val="000066"/>
                </a:solidFill>
                <a:latin typeface="Times" charset="0"/>
                <a:cs typeface="Times New Roman" pitchFamily="18" charset="0"/>
              </a:rPr>
              <a:t>Content</a:t>
            </a:r>
            <a:endParaRPr lang="it-IT" sz="2400" b="1" dirty="0">
              <a:solidFill>
                <a:srgbClr val="000066"/>
              </a:solidFill>
              <a:latin typeface="Times" charset="0"/>
              <a:cs typeface="Times New Roman" pitchFamily="18" charset="0"/>
            </a:endParaRPr>
          </a:p>
        </p:txBody>
      </p:sp>
      <p:sp>
        <p:nvSpPr>
          <p:cNvPr id="9" name="Text Box 4"/>
          <p:cNvSpPr txBox="1">
            <a:spLocks noChangeArrowheads="1"/>
          </p:cNvSpPr>
          <p:nvPr/>
        </p:nvSpPr>
        <p:spPr bwMode="auto">
          <a:xfrm>
            <a:off x="1676400" y="2057400"/>
            <a:ext cx="184150" cy="304800"/>
          </a:xfrm>
          <a:prstGeom prst="rect">
            <a:avLst/>
          </a:prstGeom>
          <a:noFill/>
          <a:ln w="9525">
            <a:noFill/>
            <a:miter lim="800000"/>
            <a:headEnd/>
            <a:tailEnd/>
          </a:ln>
          <a:effectLst/>
        </p:spPr>
        <p:txBody>
          <a:bodyPr wrap="none">
            <a:spAutoFit/>
          </a:bodyPr>
          <a:lstStyle/>
          <a:p>
            <a:pPr algn="ctr" eaLnBrk="0" hangingPunct="0"/>
            <a:endParaRPr lang="it-IT" sz="1400">
              <a:solidFill>
                <a:srgbClr val="000066"/>
              </a:solidFill>
              <a:latin typeface="Times" charset="0"/>
            </a:endParaRPr>
          </a:p>
        </p:txBody>
      </p:sp>
      <p:sp>
        <p:nvSpPr>
          <p:cNvPr id="10" name="Text Box 5"/>
          <p:cNvSpPr txBox="1">
            <a:spLocks noChangeArrowheads="1"/>
          </p:cNvSpPr>
          <p:nvPr/>
        </p:nvSpPr>
        <p:spPr bwMode="auto">
          <a:xfrm>
            <a:off x="468313" y="2243138"/>
            <a:ext cx="8208962" cy="3908762"/>
          </a:xfrm>
          <a:prstGeom prst="rect">
            <a:avLst/>
          </a:prstGeom>
          <a:noFill/>
          <a:ln w="9525">
            <a:noFill/>
            <a:miter lim="800000"/>
            <a:headEnd/>
            <a:tailEnd/>
          </a:ln>
          <a:effectLst/>
        </p:spPr>
        <p:txBody>
          <a:bodyPr>
            <a:spAutoFit/>
          </a:bodyPr>
          <a:lstStyle/>
          <a:p>
            <a:pPr marL="190500" indent="-190500" algn="just" eaLnBrk="0" hangingPunct="0">
              <a:buFont typeface="Times" charset="0"/>
              <a:buChar char="•"/>
            </a:pPr>
            <a:r>
              <a:rPr lang="en-US" sz="1600" dirty="0">
                <a:solidFill>
                  <a:srgbClr val="000066"/>
                </a:solidFill>
                <a:latin typeface="Times New Roman" pitchFamily="18" charset="0"/>
              </a:rPr>
              <a:t>Introduction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b="1" dirty="0">
                <a:solidFill>
                  <a:srgbClr val="FF0000"/>
                </a:solidFill>
                <a:latin typeface="Times New Roman" pitchFamily="18" charset="0"/>
              </a:rPr>
              <a:t>Problems</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Solutions approaches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data analysis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control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Monitoring</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Downstream compensation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Summary</a:t>
            </a:r>
          </a:p>
          <a:p>
            <a:pPr algn="just" eaLnBrk="0" hangingPunct="0"/>
            <a:endParaRPr lang="en-US" sz="1600" dirty="0">
              <a:solidFill>
                <a:srgbClr val="000066"/>
              </a:solidFill>
              <a:latin typeface="Times New Roman" pitchFamily="18" charset="0"/>
            </a:endParaRPr>
          </a:p>
          <a:p>
            <a:pPr marL="190500" indent="-190500" algn="ctr" eaLnBrk="0" hangingPunct="0">
              <a:spcBef>
                <a:spcPct val="50000"/>
              </a:spcBef>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p:txBody>
      </p:sp>
      <p:pic>
        <p:nvPicPr>
          <p:cNvPr id="5" name="Grafik 4"/>
          <p:cNvPicPr>
            <a:picLocks noChangeAspect="1"/>
          </p:cNvPicPr>
          <p:nvPr/>
        </p:nvPicPr>
        <p:blipFill rotWithShape="1">
          <a:blip r:embed="rId3" cstate="print">
            <a:extLst>
              <a:ext uri="{28A0092B-C50C-407E-A947-70E740481C1C}">
                <a14:useLocalDpi xmlns:a14="http://schemas.microsoft.com/office/drawing/2010/main" val="0"/>
              </a:ext>
            </a:extLst>
          </a:blip>
          <a:srcRect l="17587" t="23069" r="22918" b="23080"/>
          <a:stretch/>
        </p:blipFill>
        <p:spPr>
          <a:xfrm>
            <a:off x="4158827" y="2991639"/>
            <a:ext cx="4290044" cy="1952894"/>
          </a:xfrm>
          <a:prstGeom prst="rect">
            <a:avLst/>
          </a:prstGeom>
        </p:spPr>
      </p:pic>
    </p:spTree>
    <p:extLst>
      <p:ext uri="{BB962C8B-B14F-4D97-AF65-F5344CB8AC3E}">
        <p14:creationId xmlns:p14="http://schemas.microsoft.com/office/powerpoint/2010/main" val="999258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Defect propagation in multi-stage production systems</a:t>
            </a:r>
          </a:p>
        </p:txBody>
      </p:sp>
      <p:sp>
        <p:nvSpPr>
          <p:cNvPr id="3" name="Inhaltsplatzhalter 2"/>
          <p:cNvSpPr>
            <a:spLocks noGrp="1"/>
          </p:cNvSpPr>
          <p:nvPr>
            <p:ph idx="1"/>
          </p:nvPr>
        </p:nvSpPr>
        <p:spPr/>
        <p:txBody>
          <a:bodyPr/>
          <a:lstStyle/>
          <a:p>
            <a:pPr marL="0" indent="0">
              <a:buClr>
                <a:srgbClr val="000066"/>
              </a:buClr>
              <a:buNone/>
            </a:pPr>
            <a:r>
              <a:rPr lang="en-US" u="sng" noProof="0" dirty="0"/>
              <a:t>Imbalance in workpieces:</a:t>
            </a:r>
            <a:endParaRPr lang="en-US" sz="1400" u="sng" noProof="0" dirty="0"/>
          </a:p>
          <a:p>
            <a:pPr>
              <a:buClr>
                <a:srgbClr val="000066"/>
              </a:buClr>
            </a:pPr>
            <a:r>
              <a:rPr lang="en-US" sz="1400" noProof="0" dirty="0"/>
              <a:t>Faulty processes can cause imbalances</a:t>
            </a:r>
          </a:p>
          <a:p>
            <a:pPr>
              <a:buClr>
                <a:srgbClr val="000066"/>
              </a:buClr>
            </a:pPr>
            <a:r>
              <a:rPr lang="en-US" sz="1400" noProof="0" dirty="0"/>
              <a:t>Deviations accumulate over the entire process chain</a:t>
            </a:r>
          </a:p>
          <a:p>
            <a:pPr>
              <a:buClr>
                <a:srgbClr val="000066"/>
              </a:buClr>
            </a:pPr>
            <a:r>
              <a:rPr lang="en-US" sz="1400" noProof="0" dirty="0"/>
              <a:t>Possible reasons for imbalances:</a:t>
            </a:r>
          </a:p>
          <a:p>
            <a:pPr lvl="1">
              <a:buClr>
                <a:srgbClr val="000066"/>
              </a:buClr>
            </a:pPr>
            <a:r>
              <a:rPr lang="en-US" sz="1400" noProof="0" dirty="0"/>
              <a:t>Geometric deviations (e.g. imprecisions of the processing machines) </a:t>
            </a:r>
          </a:p>
          <a:p>
            <a:pPr lvl="1">
              <a:buClr>
                <a:srgbClr val="000066"/>
              </a:buClr>
            </a:pPr>
            <a:r>
              <a:rPr lang="en-US" sz="1400" noProof="0" dirty="0"/>
              <a:t>Material inclusions (e.g. cavities, foreign material)</a:t>
            </a:r>
          </a:p>
          <a:p>
            <a:pPr lvl="1">
              <a:buClr>
                <a:srgbClr val="000066"/>
              </a:buClr>
            </a:pPr>
            <a:r>
              <a:rPr lang="en-US" sz="1400" noProof="0" dirty="0"/>
              <a:t>Tensions (e.g. forging process, heat treatment) </a:t>
            </a:r>
          </a:p>
          <a:p>
            <a:endParaRPr lang="en-US" noProof="0" dirty="0"/>
          </a:p>
        </p:txBody>
      </p:sp>
      <p:grpSp>
        <p:nvGrpSpPr>
          <p:cNvPr id="4" name="Gruppieren 3"/>
          <p:cNvGrpSpPr/>
          <p:nvPr/>
        </p:nvGrpSpPr>
        <p:grpSpPr>
          <a:xfrm>
            <a:off x="569726" y="4385787"/>
            <a:ext cx="7846391" cy="2036197"/>
            <a:chOff x="611561" y="3865861"/>
            <a:chExt cx="7846391" cy="2036197"/>
          </a:xfrm>
        </p:grpSpPr>
        <p:sp>
          <p:nvSpPr>
            <p:cNvPr id="5" name="Abgerundetes Rechteck 4"/>
            <p:cNvSpPr/>
            <p:nvPr/>
          </p:nvSpPr>
          <p:spPr>
            <a:xfrm>
              <a:off x="5679998" y="3890913"/>
              <a:ext cx="991301" cy="1262956"/>
            </a:xfrm>
            <a:prstGeom prst="roundRect">
              <a:avLst>
                <a:gd name="adj" fmla="val 17198"/>
              </a:avLst>
            </a:prstGeom>
            <a:solidFill>
              <a:srgbClr val="EEEFEF"/>
            </a:solidFill>
            <a:ln w="28575">
              <a:solidFill>
                <a:srgbClr val="4C99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dirty="0"/>
            </a:p>
          </p:txBody>
        </p:sp>
        <p:sp>
          <p:nvSpPr>
            <p:cNvPr id="6" name="Abgerundetes Rechteck 5"/>
            <p:cNvSpPr/>
            <p:nvPr/>
          </p:nvSpPr>
          <p:spPr>
            <a:xfrm>
              <a:off x="611561" y="3890913"/>
              <a:ext cx="4905151" cy="1256057"/>
            </a:xfrm>
            <a:prstGeom prst="roundRect">
              <a:avLst>
                <a:gd name="adj" fmla="val 17198"/>
              </a:avLst>
            </a:prstGeom>
            <a:solidFill>
              <a:srgbClr val="EEEFEF"/>
            </a:solidFill>
            <a:ln w="28575">
              <a:solidFill>
                <a:srgbClr val="4C99B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dirty="0"/>
            </a:p>
          </p:txBody>
        </p:sp>
        <p:sp>
          <p:nvSpPr>
            <p:cNvPr id="7" name="Abgerundetes Rechteck 6"/>
            <p:cNvSpPr/>
            <p:nvPr/>
          </p:nvSpPr>
          <p:spPr>
            <a:xfrm>
              <a:off x="726937" y="4297083"/>
              <a:ext cx="531223" cy="291738"/>
            </a:xfrm>
            <a:prstGeom prst="roundRect">
              <a:avLst/>
            </a:prstGeom>
            <a:solidFill>
              <a:srgbClr val="4C99B2"/>
            </a:solidFill>
            <a:ln w="6667">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r>
                <a:rPr lang="de-DE" sz="1260" dirty="0"/>
                <a:t>P</a:t>
              </a:r>
              <a:r>
                <a:rPr lang="de-DE" sz="1260" baseline="-25000" dirty="0"/>
                <a:t>1</a:t>
              </a:r>
            </a:p>
          </p:txBody>
        </p:sp>
        <p:sp>
          <p:nvSpPr>
            <p:cNvPr id="8" name="Abgerundetes Rechteck 7"/>
            <p:cNvSpPr/>
            <p:nvPr/>
          </p:nvSpPr>
          <p:spPr>
            <a:xfrm>
              <a:off x="4874597" y="4297083"/>
              <a:ext cx="531223" cy="291738"/>
            </a:xfrm>
            <a:prstGeom prst="roundRect">
              <a:avLst/>
            </a:prstGeom>
            <a:solidFill>
              <a:srgbClr val="4C99B2"/>
            </a:solidFill>
            <a:ln w="6667">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 tIns="32004" rIns="25200" bIns="32004" numCol="1" spcCol="0" rtlCol="0" fromWordArt="0" anchor="ctr" anchorCtr="0" forceAA="0" compatLnSpc="1">
              <a:prstTxWarp prst="textNoShape">
                <a:avLst/>
              </a:prstTxWarp>
              <a:noAutofit/>
            </a:bodyPr>
            <a:lstStyle/>
            <a:p>
              <a:pPr algn="ctr"/>
              <a:r>
                <a:rPr lang="de-DE" sz="1260" dirty="0"/>
                <a:t>P</a:t>
              </a:r>
              <a:r>
                <a:rPr lang="de-DE" sz="1260" baseline="-25000" dirty="0"/>
                <a:t>n+1</a:t>
              </a:r>
              <a:endParaRPr lang="de-DE" sz="1260" dirty="0"/>
            </a:p>
          </p:txBody>
        </p:sp>
        <p:sp>
          <p:nvSpPr>
            <p:cNvPr id="9" name="Abgerundetes Rechteck 8"/>
            <p:cNvSpPr/>
            <p:nvPr/>
          </p:nvSpPr>
          <p:spPr>
            <a:xfrm>
              <a:off x="1763852" y="4297083"/>
              <a:ext cx="531223" cy="291738"/>
            </a:xfrm>
            <a:prstGeom prst="roundRect">
              <a:avLst/>
            </a:prstGeom>
            <a:solidFill>
              <a:srgbClr val="4C99B2"/>
            </a:solidFill>
            <a:ln w="6667">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r>
                <a:rPr lang="de-DE" sz="1260" dirty="0"/>
                <a:t>P</a:t>
              </a:r>
              <a:r>
                <a:rPr lang="de-DE" sz="1260" baseline="-25000" dirty="0"/>
                <a:t>2</a:t>
              </a:r>
            </a:p>
          </p:txBody>
        </p:sp>
        <p:sp>
          <p:nvSpPr>
            <p:cNvPr id="10" name="Abgerundetes Rechteck 9"/>
            <p:cNvSpPr/>
            <p:nvPr/>
          </p:nvSpPr>
          <p:spPr>
            <a:xfrm>
              <a:off x="2800767" y="4297083"/>
              <a:ext cx="531223" cy="291738"/>
            </a:xfrm>
            <a:prstGeom prst="roundRect">
              <a:avLst/>
            </a:prstGeom>
            <a:solidFill>
              <a:srgbClr val="4C99B2"/>
            </a:solidFill>
            <a:ln w="6667">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r>
                <a:rPr lang="de-DE" sz="1260" dirty="0"/>
                <a:t>P</a:t>
              </a:r>
              <a:r>
                <a:rPr lang="de-DE" sz="1260" baseline="-25000" dirty="0"/>
                <a:t>3</a:t>
              </a:r>
            </a:p>
          </p:txBody>
        </p:sp>
        <p:sp>
          <p:nvSpPr>
            <p:cNvPr id="11" name="Abgerundetes Rechteck 10"/>
            <p:cNvSpPr/>
            <p:nvPr/>
          </p:nvSpPr>
          <p:spPr>
            <a:xfrm>
              <a:off x="3837682" y="4297083"/>
              <a:ext cx="531223" cy="291738"/>
            </a:xfrm>
            <a:prstGeom prst="roundRect">
              <a:avLst/>
            </a:prstGeom>
            <a:solidFill>
              <a:srgbClr val="4C99B2"/>
            </a:solidFill>
            <a:ln w="6667">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r>
                <a:rPr lang="de-DE" sz="1260" dirty="0" err="1"/>
                <a:t>P</a:t>
              </a:r>
              <a:r>
                <a:rPr lang="de-DE" sz="1260" baseline="-25000" dirty="0" err="1"/>
                <a:t>n</a:t>
              </a:r>
              <a:endParaRPr lang="de-DE" sz="1260" dirty="0"/>
            </a:p>
          </p:txBody>
        </p:sp>
        <p:sp>
          <p:nvSpPr>
            <p:cNvPr id="12" name="Rechteck 11"/>
            <p:cNvSpPr/>
            <p:nvPr/>
          </p:nvSpPr>
          <p:spPr>
            <a:xfrm>
              <a:off x="5037881" y="4831995"/>
              <a:ext cx="204651" cy="191589"/>
            </a:xfrm>
            <a:prstGeom prst="rect">
              <a:avLst/>
            </a:prstGeom>
            <a:solidFill>
              <a:srgbClr val="FF0000"/>
            </a:solidFill>
            <a:ln w="889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13" name="Rechteck 12"/>
            <p:cNvSpPr/>
            <p:nvPr/>
          </p:nvSpPr>
          <p:spPr>
            <a:xfrm>
              <a:off x="890221" y="4831995"/>
              <a:ext cx="204651" cy="191589"/>
            </a:xfrm>
            <a:prstGeom prst="rect">
              <a:avLst/>
            </a:prstGeom>
            <a:solidFill>
              <a:schemeClr val="bg1">
                <a:lumMod val="65000"/>
              </a:schemeClr>
            </a:solidFill>
            <a:ln w="2222">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14" name="Rechteck 13"/>
            <p:cNvSpPr/>
            <p:nvPr/>
          </p:nvSpPr>
          <p:spPr>
            <a:xfrm>
              <a:off x="1927136" y="4831995"/>
              <a:ext cx="204651" cy="191589"/>
            </a:xfrm>
            <a:prstGeom prst="rect">
              <a:avLst/>
            </a:prstGeom>
            <a:solidFill>
              <a:srgbClr val="FFDCDC"/>
            </a:solidFill>
            <a:ln w="444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15" name="Rechteck 14"/>
            <p:cNvSpPr/>
            <p:nvPr/>
          </p:nvSpPr>
          <p:spPr>
            <a:xfrm>
              <a:off x="2964051" y="4831995"/>
              <a:ext cx="204651" cy="191589"/>
            </a:xfrm>
            <a:prstGeom prst="rect">
              <a:avLst/>
            </a:prstGeom>
            <a:solidFill>
              <a:srgbClr val="FF8989"/>
            </a:solidFill>
            <a:ln w="6667">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16" name="Rechteck 15"/>
            <p:cNvSpPr/>
            <p:nvPr/>
          </p:nvSpPr>
          <p:spPr>
            <a:xfrm>
              <a:off x="4000966" y="4831995"/>
              <a:ext cx="204651" cy="191589"/>
            </a:xfrm>
            <a:prstGeom prst="rect">
              <a:avLst/>
            </a:prstGeom>
            <a:solidFill>
              <a:srgbClr val="FF6161">
                <a:alpha val="90980"/>
              </a:srgbClr>
            </a:solidFill>
            <a:ln w="6667">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cxnSp>
          <p:nvCxnSpPr>
            <p:cNvPr id="17" name="Gerade Verbindung mit Pfeil 16"/>
            <p:cNvCxnSpPr>
              <a:stCxn id="14" idx="3"/>
              <a:endCxn id="15" idx="1"/>
            </p:cNvCxnSpPr>
            <p:nvPr/>
          </p:nvCxnSpPr>
          <p:spPr>
            <a:xfrm>
              <a:off x="2131787" y="4927790"/>
              <a:ext cx="832264" cy="0"/>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15" idx="3"/>
              <a:endCxn id="16" idx="1"/>
            </p:cNvCxnSpPr>
            <p:nvPr/>
          </p:nvCxnSpPr>
          <p:spPr>
            <a:xfrm>
              <a:off x="3168702" y="4927790"/>
              <a:ext cx="832264" cy="0"/>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a:stCxn id="16" idx="3"/>
              <a:endCxn id="12" idx="1"/>
            </p:cNvCxnSpPr>
            <p:nvPr/>
          </p:nvCxnSpPr>
          <p:spPr>
            <a:xfrm>
              <a:off x="4205617" y="4927790"/>
              <a:ext cx="832264" cy="0"/>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3" idx="3"/>
              <a:endCxn id="14" idx="1"/>
            </p:cNvCxnSpPr>
            <p:nvPr/>
          </p:nvCxnSpPr>
          <p:spPr>
            <a:xfrm>
              <a:off x="1094872" y="4927790"/>
              <a:ext cx="832264" cy="0"/>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7" idx="3"/>
              <a:endCxn id="9" idx="1"/>
            </p:cNvCxnSpPr>
            <p:nvPr/>
          </p:nvCxnSpPr>
          <p:spPr>
            <a:xfrm>
              <a:off x="1258160" y="4442952"/>
              <a:ext cx="505692" cy="0"/>
            </a:xfrm>
            <a:prstGeom prst="straightConnector1">
              <a:avLst/>
            </a:prstGeom>
            <a:ln w="952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a:stCxn id="9" idx="3"/>
              <a:endCxn id="10" idx="1"/>
            </p:cNvCxnSpPr>
            <p:nvPr/>
          </p:nvCxnSpPr>
          <p:spPr>
            <a:xfrm>
              <a:off x="2295075" y="4442952"/>
              <a:ext cx="505692" cy="0"/>
            </a:xfrm>
            <a:prstGeom prst="straightConnector1">
              <a:avLst/>
            </a:prstGeom>
            <a:ln w="952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10" idx="3"/>
              <a:endCxn id="11" idx="1"/>
            </p:cNvCxnSpPr>
            <p:nvPr/>
          </p:nvCxnSpPr>
          <p:spPr>
            <a:xfrm>
              <a:off x="3331990" y="4442952"/>
              <a:ext cx="505692" cy="0"/>
            </a:xfrm>
            <a:prstGeom prst="straightConnector1">
              <a:avLst/>
            </a:prstGeom>
            <a:ln w="952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1" idx="3"/>
              <a:endCxn id="8" idx="1"/>
            </p:cNvCxnSpPr>
            <p:nvPr/>
          </p:nvCxnSpPr>
          <p:spPr>
            <a:xfrm>
              <a:off x="4368905" y="4442952"/>
              <a:ext cx="505692" cy="0"/>
            </a:xfrm>
            <a:prstGeom prst="straightConnector1">
              <a:avLst/>
            </a:prstGeom>
            <a:ln w="952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Abgerundetes Rechteck 24"/>
            <p:cNvSpPr/>
            <p:nvPr/>
          </p:nvSpPr>
          <p:spPr>
            <a:xfrm>
              <a:off x="5911512" y="4297083"/>
              <a:ext cx="531223" cy="291738"/>
            </a:xfrm>
            <a:prstGeom prst="roundRect">
              <a:avLst/>
            </a:prstGeom>
            <a:solidFill>
              <a:srgbClr val="4C99B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 tIns="32004" rIns="25200" bIns="32004" numCol="1" spcCol="0" rtlCol="0" fromWordArt="0" anchor="ctr" anchorCtr="0" forceAA="0" compatLnSpc="1">
              <a:prstTxWarp prst="textNoShape">
                <a:avLst/>
              </a:prstTxWarp>
              <a:noAutofit/>
            </a:bodyPr>
            <a:lstStyle/>
            <a:p>
              <a:pPr algn="ctr"/>
              <a:r>
                <a:rPr lang="de-DE" sz="1260" dirty="0"/>
                <a:t>P</a:t>
              </a:r>
              <a:r>
                <a:rPr lang="de-DE" sz="1260" baseline="-25000" dirty="0"/>
                <a:t>B</a:t>
              </a:r>
            </a:p>
          </p:txBody>
        </p:sp>
        <p:cxnSp>
          <p:nvCxnSpPr>
            <p:cNvPr id="26" name="Gerade Verbindung mit Pfeil 25"/>
            <p:cNvCxnSpPr>
              <a:stCxn id="8" idx="3"/>
              <a:endCxn id="25" idx="1"/>
            </p:cNvCxnSpPr>
            <p:nvPr/>
          </p:nvCxnSpPr>
          <p:spPr>
            <a:xfrm>
              <a:off x="5405820" y="4442952"/>
              <a:ext cx="505692" cy="0"/>
            </a:xfrm>
            <a:prstGeom prst="straightConnector1">
              <a:avLst/>
            </a:prstGeom>
            <a:ln w="952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6238084" y="4705539"/>
              <a:ext cx="204651" cy="191589"/>
            </a:xfrm>
            <a:prstGeom prst="rect">
              <a:avLst/>
            </a:prstGeom>
            <a:solidFill>
              <a:srgbClr val="92D050"/>
            </a:solidFill>
            <a:ln w="2222">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cxnSp>
          <p:nvCxnSpPr>
            <p:cNvPr id="28" name="Gerade Verbindung mit Pfeil 27"/>
            <p:cNvCxnSpPr>
              <a:stCxn id="12" idx="3"/>
              <a:endCxn id="27" idx="1"/>
            </p:cNvCxnSpPr>
            <p:nvPr/>
          </p:nvCxnSpPr>
          <p:spPr>
            <a:xfrm flipV="1">
              <a:off x="5242532" y="4801334"/>
              <a:ext cx="995552" cy="126456"/>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p:nvPr/>
          </p:nvCxnSpPr>
          <p:spPr>
            <a:xfrm>
              <a:off x="611561" y="5604516"/>
              <a:ext cx="4905151" cy="0"/>
            </a:xfrm>
            <a:prstGeom prst="straightConnector1">
              <a:avLst/>
            </a:prstGeom>
            <a:ln w="28575">
              <a:gradFill flip="none" rotWithShape="1">
                <a:gsLst>
                  <a:gs pos="0">
                    <a:srgbClr val="FF0000">
                      <a:alpha val="32000"/>
                    </a:srgbClr>
                  </a:gs>
                  <a:gs pos="100000">
                    <a:srgbClr val="FF0000"/>
                  </a:gs>
                </a:gsLst>
                <a:lin ang="0" scaled="1"/>
                <a:tileRect/>
              </a:gradFill>
              <a:tailEnd type="triangle" w="med" len="med"/>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802359" y="5265265"/>
              <a:ext cx="4677105" cy="258532"/>
            </a:xfrm>
            <a:prstGeom prst="rect">
              <a:avLst/>
            </a:prstGeom>
            <a:noFill/>
          </p:spPr>
          <p:txBody>
            <a:bodyPr wrap="square" lIns="64008" tIns="32004" rIns="64008" bIns="32004" rtlCol="0">
              <a:spAutoFit/>
            </a:bodyPr>
            <a:lstStyle/>
            <a:p>
              <a:pPr algn="ctr"/>
              <a:r>
                <a:rPr lang="en-US" sz="1200" dirty="0"/>
                <a:t>Accumulation of deviations </a:t>
              </a:r>
              <a:r>
                <a:rPr lang="en-US" sz="1200" dirty="0">
                  <a:sym typeface="Wingdings" panose="05000000000000000000" pitchFamily="2" charset="2"/>
                </a:rPr>
                <a:t>leads to</a:t>
              </a:r>
              <a:r>
                <a:rPr lang="en-US" sz="1200" dirty="0"/>
                <a:t> imbalance</a:t>
              </a:r>
            </a:p>
          </p:txBody>
        </p:sp>
        <p:cxnSp>
          <p:nvCxnSpPr>
            <p:cNvPr id="31" name="Gerade Verbindung mit Pfeil 30"/>
            <p:cNvCxnSpPr/>
            <p:nvPr/>
          </p:nvCxnSpPr>
          <p:spPr>
            <a:xfrm>
              <a:off x="5652120" y="5604516"/>
              <a:ext cx="1008112" cy="0"/>
            </a:xfrm>
            <a:prstGeom prst="straightConnector1">
              <a:avLst/>
            </a:prstGeom>
            <a:ln w="28575">
              <a:gradFill flip="none" rotWithShape="1">
                <a:gsLst>
                  <a:gs pos="100000">
                    <a:srgbClr val="00B050"/>
                  </a:gs>
                  <a:gs pos="0">
                    <a:srgbClr val="FF0000"/>
                  </a:gs>
                </a:gsLst>
                <a:lin ang="0" scaled="1"/>
                <a:tileRect/>
              </a:gradFill>
              <a:tailEnd type="triangle"/>
            </a:ln>
          </p:spPr>
          <p:style>
            <a:lnRef idx="1">
              <a:schemeClr val="accent6"/>
            </a:lnRef>
            <a:fillRef idx="0">
              <a:schemeClr val="accent6"/>
            </a:fillRef>
            <a:effectRef idx="0">
              <a:schemeClr val="accent6"/>
            </a:effectRef>
            <a:fontRef idx="minor">
              <a:schemeClr val="tx1"/>
            </a:fontRef>
          </p:style>
        </p:cxnSp>
        <p:sp>
          <p:nvSpPr>
            <p:cNvPr id="32" name="Textfeld 31"/>
            <p:cNvSpPr txBox="1"/>
            <p:nvPr/>
          </p:nvSpPr>
          <p:spPr>
            <a:xfrm>
              <a:off x="5659614" y="5166465"/>
              <a:ext cx="1035017" cy="433965"/>
            </a:xfrm>
            <a:prstGeom prst="rect">
              <a:avLst/>
            </a:prstGeom>
            <a:noFill/>
          </p:spPr>
          <p:txBody>
            <a:bodyPr wrap="square" lIns="64008" tIns="32004" rIns="64008" bIns="32004" rtlCol="0">
              <a:spAutoFit/>
            </a:bodyPr>
            <a:lstStyle/>
            <a:p>
              <a:pPr algn="ctr"/>
              <a:r>
                <a:rPr lang="en-US" sz="1200" dirty="0"/>
                <a:t>Rework / scrap</a:t>
              </a:r>
            </a:p>
          </p:txBody>
        </p:sp>
        <p:grpSp>
          <p:nvGrpSpPr>
            <p:cNvPr id="33" name="Gruppieren 32"/>
            <p:cNvGrpSpPr/>
            <p:nvPr/>
          </p:nvGrpSpPr>
          <p:grpSpPr>
            <a:xfrm>
              <a:off x="7280034" y="3873660"/>
              <a:ext cx="1177918" cy="1870801"/>
              <a:chOff x="7380312" y="1988840"/>
              <a:chExt cx="1177918" cy="1870801"/>
            </a:xfrm>
          </p:grpSpPr>
          <p:sp>
            <p:nvSpPr>
              <p:cNvPr id="40" name="Abgerundetes Rechteck 39"/>
              <p:cNvSpPr/>
              <p:nvPr/>
            </p:nvSpPr>
            <p:spPr>
              <a:xfrm>
                <a:off x="7492051" y="2299066"/>
                <a:ext cx="198639" cy="219948"/>
              </a:xfrm>
              <a:prstGeom prst="roundRect">
                <a:avLst/>
              </a:prstGeom>
              <a:solidFill>
                <a:srgbClr val="4C99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200" dirty="0"/>
              </a:p>
            </p:txBody>
          </p:sp>
          <p:sp>
            <p:nvSpPr>
              <p:cNvPr id="41" name="Textfeld 40"/>
              <p:cNvSpPr txBox="1"/>
              <p:nvPr/>
            </p:nvSpPr>
            <p:spPr>
              <a:xfrm>
                <a:off x="7708654" y="2299956"/>
                <a:ext cx="791509" cy="261610"/>
              </a:xfrm>
              <a:prstGeom prst="rect">
                <a:avLst/>
              </a:prstGeom>
              <a:noFill/>
            </p:spPr>
            <p:txBody>
              <a:bodyPr wrap="square" rtlCol="0">
                <a:spAutoFit/>
              </a:bodyPr>
              <a:lstStyle/>
              <a:p>
                <a:r>
                  <a:rPr lang="en-US" sz="1050" dirty="0"/>
                  <a:t>Process</a:t>
                </a:r>
              </a:p>
            </p:txBody>
          </p:sp>
          <p:sp>
            <p:nvSpPr>
              <p:cNvPr id="42" name="Rechteck 41"/>
              <p:cNvSpPr>
                <a:spLocks noChangeAspect="1"/>
              </p:cNvSpPr>
              <p:nvPr/>
            </p:nvSpPr>
            <p:spPr>
              <a:xfrm>
                <a:off x="7492051" y="2659106"/>
                <a:ext cx="204910" cy="214486"/>
              </a:xfrm>
              <a:prstGeom prst="rect">
                <a:avLst/>
              </a:prstGeom>
              <a:solidFill>
                <a:schemeClr val="bg1">
                  <a:lumMod val="65000"/>
                </a:schemeClr>
              </a:solid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43" name="Textfeld 42"/>
              <p:cNvSpPr txBox="1"/>
              <p:nvPr/>
            </p:nvSpPr>
            <p:spPr>
              <a:xfrm>
                <a:off x="7708654" y="2635544"/>
                <a:ext cx="803202" cy="253916"/>
              </a:xfrm>
              <a:prstGeom prst="rect">
                <a:avLst/>
              </a:prstGeom>
              <a:noFill/>
            </p:spPr>
            <p:txBody>
              <a:bodyPr wrap="square" rIns="0" rtlCol="0">
                <a:spAutoFit/>
              </a:bodyPr>
              <a:lstStyle/>
              <a:p>
                <a:r>
                  <a:rPr lang="en-US" sz="1050" dirty="0"/>
                  <a:t>Workpiece</a:t>
                </a:r>
              </a:p>
            </p:txBody>
          </p:sp>
          <p:sp>
            <p:nvSpPr>
              <p:cNvPr id="44" name="Rechteck 43"/>
              <p:cNvSpPr/>
              <p:nvPr/>
            </p:nvSpPr>
            <p:spPr>
              <a:xfrm>
                <a:off x="7380312" y="1988840"/>
                <a:ext cx="1131544" cy="1870801"/>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t"/>
              <a:lstStyle/>
              <a:p>
                <a:pPr algn="ctr"/>
                <a:r>
                  <a:rPr lang="en-US" sz="1050" u="sng" dirty="0">
                    <a:solidFill>
                      <a:schemeClr val="tx1"/>
                    </a:solidFill>
                    <a:latin typeface="+mn-lt"/>
                  </a:rPr>
                  <a:t>Legend</a:t>
                </a:r>
              </a:p>
            </p:txBody>
          </p:sp>
          <p:sp>
            <p:nvSpPr>
              <p:cNvPr id="45" name="Rechteck 44"/>
              <p:cNvSpPr>
                <a:spLocks/>
              </p:cNvSpPr>
              <p:nvPr/>
            </p:nvSpPr>
            <p:spPr>
              <a:xfrm>
                <a:off x="7492051" y="3002531"/>
                <a:ext cx="205200" cy="792000"/>
              </a:xfrm>
              <a:prstGeom prst="rect">
                <a:avLst/>
              </a:prstGeom>
              <a:gradFill flip="none" rotWithShape="1">
                <a:gsLst>
                  <a:gs pos="0">
                    <a:srgbClr val="FF0000"/>
                  </a:gs>
                  <a:gs pos="100000">
                    <a:schemeClr val="bg1"/>
                  </a:gs>
                </a:gsLst>
                <a:lin ang="5400000" scaled="1"/>
                <a:tileRect/>
              </a:gra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sz="1200" dirty="0">
                  <a:solidFill>
                    <a:schemeClr val="tx1"/>
                  </a:solidFill>
                </a:endParaRPr>
              </a:p>
            </p:txBody>
          </p:sp>
          <p:sp>
            <p:nvSpPr>
              <p:cNvPr id="46" name="Textfeld 45"/>
              <p:cNvSpPr txBox="1"/>
              <p:nvPr/>
            </p:nvSpPr>
            <p:spPr>
              <a:xfrm>
                <a:off x="7708653" y="3002531"/>
                <a:ext cx="849577" cy="253916"/>
              </a:xfrm>
              <a:prstGeom prst="rect">
                <a:avLst/>
              </a:prstGeom>
              <a:noFill/>
            </p:spPr>
            <p:txBody>
              <a:bodyPr wrap="square" rtlCol="0">
                <a:spAutoFit/>
              </a:bodyPr>
              <a:lstStyle/>
              <a:p>
                <a:r>
                  <a:rPr lang="en-US" sz="1050" dirty="0"/>
                  <a:t>Imbalance</a:t>
                </a:r>
              </a:p>
            </p:txBody>
          </p:sp>
          <p:sp>
            <p:nvSpPr>
              <p:cNvPr id="47" name="Textfeld 46"/>
              <p:cNvSpPr txBox="1"/>
              <p:nvPr/>
            </p:nvSpPr>
            <p:spPr>
              <a:xfrm>
                <a:off x="7708654" y="3379033"/>
                <a:ext cx="849576" cy="415498"/>
              </a:xfrm>
              <a:prstGeom prst="rect">
                <a:avLst/>
              </a:prstGeom>
              <a:noFill/>
            </p:spPr>
            <p:txBody>
              <a:bodyPr wrap="square" rtlCol="0">
                <a:spAutoFit/>
              </a:bodyPr>
              <a:lstStyle/>
              <a:p>
                <a:r>
                  <a:rPr lang="en-US" sz="1050" dirty="0"/>
                  <a:t>No imbalance</a:t>
                </a:r>
              </a:p>
            </p:txBody>
          </p:sp>
        </p:grpSp>
        <p:sp>
          <p:nvSpPr>
            <p:cNvPr id="34" name="Textfeld 33"/>
            <p:cNvSpPr txBox="1"/>
            <p:nvPr/>
          </p:nvSpPr>
          <p:spPr>
            <a:xfrm>
              <a:off x="802359" y="5625059"/>
              <a:ext cx="4677105" cy="276999"/>
            </a:xfrm>
            <a:prstGeom prst="rect">
              <a:avLst/>
            </a:prstGeom>
            <a:noFill/>
          </p:spPr>
          <p:txBody>
            <a:bodyPr wrap="square" rtlCol="0">
              <a:spAutoFit/>
            </a:bodyPr>
            <a:lstStyle/>
            <a:p>
              <a:pPr algn="ctr"/>
              <a:r>
                <a:rPr lang="en-US" sz="1200" dirty="0"/>
                <a:t>60-90 man-hours (h)</a:t>
              </a:r>
            </a:p>
          </p:txBody>
        </p:sp>
        <p:sp>
          <p:nvSpPr>
            <p:cNvPr id="35" name="Textfeld 34"/>
            <p:cNvSpPr txBox="1"/>
            <p:nvPr/>
          </p:nvSpPr>
          <p:spPr>
            <a:xfrm>
              <a:off x="5564003" y="5625059"/>
              <a:ext cx="1312254" cy="276999"/>
            </a:xfrm>
            <a:prstGeom prst="rect">
              <a:avLst/>
            </a:prstGeom>
            <a:noFill/>
          </p:spPr>
          <p:txBody>
            <a:bodyPr wrap="square" lIns="0" rIns="0" rtlCol="0">
              <a:spAutoFit/>
            </a:bodyPr>
            <a:lstStyle/>
            <a:p>
              <a:pPr algn="ctr"/>
              <a:r>
                <a:rPr lang="de-DE" sz="1200" dirty="0"/>
                <a:t>15 h (14 - 20%)</a:t>
              </a:r>
            </a:p>
          </p:txBody>
        </p:sp>
        <p:sp>
          <p:nvSpPr>
            <p:cNvPr id="36" name="Textfeld 35"/>
            <p:cNvSpPr txBox="1"/>
            <p:nvPr/>
          </p:nvSpPr>
          <p:spPr>
            <a:xfrm>
              <a:off x="5529050" y="3865861"/>
              <a:ext cx="1296144" cy="461665"/>
            </a:xfrm>
            <a:prstGeom prst="rect">
              <a:avLst/>
            </a:prstGeom>
            <a:noFill/>
          </p:spPr>
          <p:txBody>
            <a:bodyPr wrap="square" rtlCol="0">
              <a:spAutoFit/>
            </a:bodyPr>
            <a:lstStyle/>
            <a:p>
              <a:pPr algn="ctr"/>
              <a:r>
                <a:rPr lang="en-US" sz="1200" dirty="0"/>
                <a:t>Balancing   process</a:t>
              </a:r>
            </a:p>
          </p:txBody>
        </p:sp>
        <p:sp>
          <p:nvSpPr>
            <p:cNvPr id="37" name="Textfeld 36"/>
            <p:cNvSpPr txBox="1"/>
            <p:nvPr/>
          </p:nvSpPr>
          <p:spPr>
            <a:xfrm>
              <a:off x="1128704" y="3944089"/>
              <a:ext cx="3875344" cy="276999"/>
            </a:xfrm>
            <a:prstGeom prst="rect">
              <a:avLst/>
            </a:prstGeom>
            <a:noFill/>
          </p:spPr>
          <p:txBody>
            <a:bodyPr wrap="square" rtlCol="0">
              <a:spAutoFit/>
            </a:bodyPr>
            <a:lstStyle/>
            <a:p>
              <a:pPr algn="ctr"/>
              <a:r>
                <a:rPr lang="en-US" sz="1200" dirty="0"/>
                <a:t>Production process of the shaft</a:t>
              </a:r>
            </a:p>
          </p:txBody>
        </p:sp>
        <p:sp>
          <p:nvSpPr>
            <p:cNvPr id="38" name="Rechteck 37"/>
            <p:cNvSpPr/>
            <p:nvPr/>
          </p:nvSpPr>
          <p:spPr>
            <a:xfrm>
              <a:off x="5911512" y="4897128"/>
              <a:ext cx="204651" cy="191589"/>
            </a:xfrm>
            <a:prstGeom prst="rect">
              <a:avLst/>
            </a:prstGeom>
            <a:solidFill>
              <a:srgbClr val="FF0000"/>
            </a:solidFill>
            <a:ln w="2222">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008" tIns="32004" rIns="64008" bIns="32004" numCol="1" spcCol="0" rtlCol="0" fromWordArt="0" anchor="ctr" anchorCtr="0" forceAA="0" compatLnSpc="1">
              <a:prstTxWarp prst="textNoShape">
                <a:avLst/>
              </a:prstTxWarp>
              <a:noAutofit/>
            </a:bodyPr>
            <a:lstStyle/>
            <a:p>
              <a:pPr algn="ctr"/>
              <a:endParaRPr lang="de-DE" sz="1200" dirty="0">
                <a:solidFill>
                  <a:schemeClr val="tx1"/>
                </a:solidFill>
              </a:endParaRPr>
            </a:p>
          </p:txBody>
        </p:sp>
        <p:cxnSp>
          <p:nvCxnSpPr>
            <p:cNvPr id="39" name="Gerade Verbindung mit Pfeil 38"/>
            <p:cNvCxnSpPr>
              <a:stCxn id="12" idx="3"/>
              <a:endCxn id="38" idx="1"/>
            </p:cNvCxnSpPr>
            <p:nvPr/>
          </p:nvCxnSpPr>
          <p:spPr>
            <a:xfrm>
              <a:off x="5242532" y="4927790"/>
              <a:ext cx="668980" cy="65133"/>
            </a:xfrm>
            <a:prstGeom prst="straightConnector1">
              <a:avLst/>
            </a:prstGeom>
            <a:ln w="6667">
              <a:solidFill>
                <a:schemeClr val="tx1"/>
              </a:solidFill>
              <a:prstDash val="dash"/>
              <a:headEnd type="none" w="med" len="med"/>
              <a:tailEnd type="triangle" w="sm"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56605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End-Of-Line (EOL) quality control</a:t>
            </a:r>
          </a:p>
        </p:txBody>
      </p:sp>
      <p:sp>
        <p:nvSpPr>
          <p:cNvPr id="5" name="Abgerundetes Rechteck 4"/>
          <p:cNvSpPr/>
          <p:nvPr/>
        </p:nvSpPr>
        <p:spPr bwMode="auto">
          <a:xfrm>
            <a:off x="448725" y="2451141"/>
            <a:ext cx="8244000" cy="750616"/>
          </a:xfrm>
          <a:prstGeom prst="roundRect">
            <a:avLst/>
          </a:prstGeom>
          <a:solidFill>
            <a:schemeClr val="bg1">
              <a:lumMod val="95000"/>
            </a:schemeClr>
          </a:solidFill>
          <a:ln w="12700" algn="ctr">
            <a:solidFill>
              <a:schemeClr val="bg1">
                <a:lumMod val="65000"/>
              </a:schemeClr>
            </a:solidFill>
            <a:miter lim="800000"/>
            <a:headEnd/>
            <a:tailEnd/>
          </a:ln>
          <a:effectLst/>
          <a:extLst/>
        </p:spPr>
        <p:txBody>
          <a:bodyPr wrap="square" lIns="108000" tIns="54000" rIns="72000" bIns="54000" rtlCol="0" anchor="ctr">
            <a:spAutoFit/>
          </a:bodyPr>
          <a:lstStyle/>
          <a:p>
            <a:pPr marL="215900" indent="-215900">
              <a:spcAft>
                <a:spcPts val="563"/>
              </a:spcAft>
              <a:buClr>
                <a:schemeClr val="tx2"/>
              </a:buClr>
            </a:pPr>
            <a:r>
              <a:rPr lang="en-US" sz="1600" u="sng" dirty="0">
                <a:solidFill>
                  <a:srgbClr val="000066"/>
                </a:solidFill>
              </a:rPr>
              <a:t>End-Of-Line (EOL) quality control:</a:t>
            </a:r>
          </a:p>
          <a:p>
            <a:pPr marL="285750" indent="-285750">
              <a:spcAft>
                <a:spcPts val="563"/>
              </a:spcAft>
              <a:buClr>
                <a:schemeClr val="tx2"/>
              </a:buClr>
              <a:buFont typeface="Arial" panose="020B0604020202020204" pitchFamily="34" charset="0"/>
              <a:buChar char="•"/>
            </a:pPr>
            <a:r>
              <a:rPr lang="en-US" sz="1600" dirty="0">
                <a:solidFill>
                  <a:srgbClr val="000066"/>
                </a:solidFill>
              </a:rPr>
              <a:t>Testing of the final product at the end of the process chain </a:t>
            </a:r>
          </a:p>
        </p:txBody>
      </p:sp>
      <p:sp>
        <p:nvSpPr>
          <p:cNvPr id="13" name="Gleichschenkliges Dreieck 12"/>
          <p:cNvSpPr/>
          <p:nvPr/>
        </p:nvSpPr>
        <p:spPr bwMode="auto">
          <a:xfrm flipV="1">
            <a:off x="2742666" y="5091110"/>
            <a:ext cx="3674117" cy="180000"/>
          </a:xfrm>
          <a:prstGeom prst="triangle">
            <a:avLst/>
          </a:prstGeom>
          <a:solidFill>
            <a:srgbClr val="4C99B2"/>
          </a:solidFill>
          <a:ln w="9525" algn="ctr">
            <a:noFill/>
            <a:miter lim="800000"/>
            <a:headEnd/>
            <a:tailEnd/>
          </a:ln>
          <a:effectLst/>
          <a:extLst/>
        </p:spPr>
        <p:txBody>
          <a:bodyPr wrap="square" lIns="72000" tIns="54000" rIns="72000" bIns="54000" rtlCol="0" anchor="ctr">
            <a:spAutoFit/>
          </a:bodyPr>
          <a:lstStyle/>
          <a:p>
            <a:pPr marL="215900" indent="-215900" algn="ctr">
              <a:spcAft>
                <a:spcPts val="563"/>
              </a:spcAft>
              <a:buClr>
                <a:schemeClr val="tx2"/>
              </a:buClr>
            </a:pPr>
            <a:endParaRPr lang="en-US" sz="1400" dirty="0"/>
          </a:p>
        </p:txBody>
      </p:sp>
      <p:sp>
        <p:nvSpPr>
          <p:cNvPr id="14" name="Abgerundetes Rechteck 13"/>
          <p:cNvSpPr/>
          <p:nvPr/>
        </p:nvSpPr>
        <p:spPr bwMode="auto">
          <a:xfrm>
            <a:off x="448725" y="3333456"/>
            <a:ext cx="8226000" cy="1711688"/>
          </a:xfrm>
          <a:prstGeom prst="roundRect">
            <a:avLst>
              <a:gd name="adj" fmla="val 7049"/>
            </a:avLst>
          </a:prstGeom>
          <a:solidFill>
            <a:schemeClr val="bg1">
              <a:lumMod val="95000"/>
            </a:schemeClr>
          </a:solidFill>
          <a:ln w="12700" algn="ctr">
            <a:solidFill>
              <a:schemeClr val="bg1">
                <a:lumMod val="65000"/>
              </a:schemeClr>
            </a:solidFill>
            <a:miter lim="800000"/>
            <a:headEnd/>
            <a:tailEnd/>
          </a:ln>
          <a:effectLst/>
          <a:extLst/>
        </p:spPr>
        <p:txBody>
          <a:bodyPr wrap="square" lIns="108000" tIns="54000" rIns="72000" bIns="54000" rtlCol="0" anchor="ctr">
            <a:spAutoFit/>
          </a:bodyPr>
          <a:lstStyle/>
          <a:p>
            <a:pPr marL="215900" indent="-215900">
              <a:spcAft>
                <a:spcPts val="563"/>
              </a:spcAft>
              <a:buClr>
                <a:schemeClr val="tx2"/>
              </a:buClr>
            </a:pPr>
            <a:r>
              <a:rPr lang="en-US" sz="1600" u="sng" dirty="0">
                <a:solidFill>
                  <a:srgbClr val="000066"/>
                </a:solidFill>
              </a:rPr>
              <a:t>Drawbacks:</a:t>
            </a:r>
          </a:p>
          <a:p>
            <a:pPr marL="285750" indent="-285750">
              <a:spcAft>
                <a:spcPts val="563"/>
              </a:spcAft>
              <a:buClr>
                <a:schemeClr val="tx2"/>
              </a:buClr>
              <a:buFont typeface="Arial" panose="020B0604020202020204" pitchFamily="34" charset="0"/>
              <a:buChar char="•"/>
            </a:pPr>
            <a:r>
              <a:rPr lang="en-US" sz="1600" dirty="0">
                <a:solidFill>
                  <a:srgbClr val="000066"/>
                </a:solidFill>
              </a:rPr>
              <a:t>Late detection of scrap (waste of resources)</a:t>
            </a:r>
          </a:p>
          <a:p>
            <a:pPr marL="285750" indent="-285750">
              <a:spcAft>
                <a:spcPts val="563"/>
              </a:spcAft>
              <a:buClr>
                <a:schemeClr val="tx2"/>
              </a:buClr>
              <a:buFont typeface="Arial" panose="020B0604020202020204" pitchFamily="34" charset="0"/>
              <a:buChar char="•"/>
            </a:pPr>
            <a:r>
              <a:rPr lang="en-US" sz="1600" dirty="0">
                <a:solidFill>
                  <a:srgbClr val="000066"/>
                </a:solidFill>
              </a:rPr>
              <a:t>Complicated diagnosis of defects</a:t>
            </a:r>
          </a:p>
          <a:p>
            <a:pPr marL="285750" indent="-285750">
              <a:spcAft>
                <a:spcPts val="563"/>
              </a:spcAft>
              <a:buClr>
                <a:schemeClr val="tx2"/>
              </a:buClr>
              <a:buFont typeface="Arial" panose="020B0604020202020204" pitchFamily="34" charset="0"/>
              <a:buChar char="•"/>
            </a:pPr>
            <a:r>
              <a:rPr lang="en-US" sz="1600" dirty="0">
                <a:solidFill>
                  <a:srgbClr val="000066"/>
                </a:solidFill>
              </a:rPr>
              <a:t>Machining of defective workpieces</a:t>
            </a:r>
          </a:p>
          <a:p>
            <a:pPr marL="742950" lvl="1" indent="-285750">
              <a:spcAft>
                <a:spcPts val="563"/>
              </a:spcAft>
              <a:buClr>
                <a:schemeClr val="tx2"/>
              </a:buClr>
              <a:buFont typeface="Wingdings" panose="05000000000000000000" pitchFamily="2" charset="2"/>
              <a:buChar char="Ø"/>
            </a:pPr>
            <a:r>
              <a:rPr lang="en-US" sz="1600" dirty="0">
                <a:solidFill>
                  <a:srgbClr val="000066"/>
                </a:solidFill>
              </a:rPr>
              <a:t>Waste of: money, energy, time, material, machine capacity</a:t>
            </a:r>
          </a:p>
        </p:txBody>
      </p:sp>
      <p:sp>
        <p:nvSpPr>
          <p:cNvPr id="15" name="Abgerundetes Rechteck 14"/>
          <p:cNvSpPr/>
          <p:nvPr/>
        </p:nvSpPr>
        <p:spPr bwMode="auto">
          <a:xfrm>
            <a:off x="466725" y="5317076"/>
            <a:ext cx="8226000" cy="1040354"/>
          </a:xfrm>
          <a:prstGeom prst="roundRect">
            <a:avLst>
              <a:gd name="adj" fmla="val 7049"/>
            </a:avLst>
          </a:prstGeom>
          <a:solidFill>
            <a:schemeClr val="bg1">
              <a:lumMod val="95000"/>
            </a:schemeClr>
          </a:solidFill>
          <a:ln w="12700" algn="ctr">
            <a:solidFill>
              <a:schemeClr val="bg1">
                <a:lumMod val="65000"/>
              </a:schemeClr>
            </a:solidFill>
            <a:miter lim="800000"/>
            <a:headEnd/>
            <a:tailEnd/>
          </a:ln>
          <a:effectLst/>
          <a:extLst/>
        </p:spPr>
        <p:txBody>
          <a:bodyPr wrap="square" lIns="108000" tIns="54000" rIns="72000" bIns="54000" rtlCol="0" anchor="ctr">
            <a:spAutoFit/>
          </a:bodyPr>
          <a:lstStyle/>
          <a:p>
            <a:pPr marL="215900" indent="-215900">
              <a:spcAft>
                <a:spcPts val="563"/>
              </a:spcAft>
              <a:buClr>
                <a:schemeClr val="tx2"/>
              </a:buClr>
            </a:pPr>
            <a:r>
              <a:rPr lang="en-US" sz="1600" u="sng" dirty="0">
                <a:solidFill>
                  <a:srgbClr val="000066"/>
                </a:solidFill>
              </a:rPr>
              <a:t>Objective:</a:t>
            </a:r>
          </a:p>
          <a:p>
            <a:pPr marL="285750" indent="-285750">
              <a:spcAft>
                <a:spcPts val="563"/>
              </a:spcAft>
              <a:buClr>
                <a:schemeClr val="tx2"/>
              </a:buClr>
              <a:buFont typeface="Arial" panose="020B0604020202020204" pitchFamily="34" charset="0"/>
              <a:buChar char="•"/>
            </a:pPr>
            <a:r>
              <a:rPr lang="en-US" sz="1600" dirty="0">
                <a:solidFill>
                  <a:srgbClr val="000066"/>
                </a:solidFill>
              </a:rPr>
              <a:t>Development of an alternative solution / supplements to EOL tests</a:t>
            </a:r>
          </a:p>
          <a:p>
            <a:pPr marL="285750" indent="-285750">
              <a:spcAft>
                <a:spcPts val="563"/>
              </a:spcAft>
              <a:buClr>
                <a:schemeClr val="tx2"/>
              </a:buClr>
              <a:buFont typeface="Arial" panose="020B0604020202020204" pitchFamily="34" charset="0"/>
              <a:buChar char="•"/>
            </a:pPr>
            <a:r>
              <a:rPr lang="en-US" sz="1600" dirty="0">
                <a:solidFill>
                  <a:srgbClr val="000066"/>
                </a:solidFill>
              </a:rPr>
              <a:t>Early defect diagnosis and correction</a:t>
            </a:r>
          </a:p>
        </p:txBody>
      </p:sp>
    </p:spTree>
    <p:extLst>
      <p:ext uri="{BB962C8B-B14F-4D97-AF65-F5344CB8AC3E}">
        <p14:creationId xmlns:p14="http://schemas.microsoft.com/office/powerpoint/2010/main" val="147876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685800" y="1387475"/>
            <a:ext cx="7899400" cy="457200"/>
          </a:xfrm>
          <a:prstGeom prst="rect">
            <a:avLst/>
          </a:prstGeom>
          <a:noFill/>
          <a:ln w="12700">
            <a:noFill/>
            <a:miter lim="800000"/>
            <a:headEnd/>
            <a:tailEnd/>
          </a:ln>
          <a:effectLst/>
        </p:spPr>
        <p:txBody>
          <a:bodyPr>
            <a:spAutoFit/>
          </a:bodyPr>
          <a:lstStyle/>
          <a:p>
            <a:pPr algn="ctr" eaLnBrk="0" hangingPunct="0">
              <a:spcBef>
                <a:spcPct val="50000"/>
              </a:spcBef>
            </a:pPr>
            <a:r>
              <a:rPr lang="de-DE" sz="2400" b="1" dirty="0">
                <a:solidFill>
                  <a:srgbClr val="000066"/>
                </a:solidFill>
                <a:latin typeface="Times" charset="0"/>
                <a:cs typeface="Times New Roman" pitchFamily="18" charset="0"/>
              </a:rPr>
              <a:t>Content</a:t>
            </a:r>
            <a:endParaRPr lang="it-IT" sz="2400" b="1" dirty="0">
              <a:solidFill>
                <a:srgbClr val="000066"/>
              </a:solidFill>
              <a:latin typeface="Times" charset="0"/>
              <a:cs typeface="Times New Roman" pitchFamily="18" charset="0"/>
            </a:endParaRPr>
          </a:p>
        </p:txBody>
      </p:sp>
      <p:sp>
        <p:nvSpPr>
          <p:cNvPr id="9" name="Text Box 4"/>
          <p:cNvSpPr txBox="1">
            <a:spLocks noChangeArrowheads="1"/>
          </p:cNvSpPr>
          <p:nvPr/>
        </p:nvSpPr>
        <p:spPr bwMode="auto">
          <a:xfrm>
            <a:off x="1676400" y="2057400"/>
            <a:ext cx="184150" cy="304800"/>
          </a:xfrm>
          <a:prstGeom prst="rect">
            <a:avLst/>
          </a:prstGeom>
          <a:noFill/>
          <a:ln w="9525">
            <a:noFill/>
            <a:miter lim="800000"/>
            <a:headEnd/>
            <a:tailEnd/>
          </a:ln>
          <a:effectLst/>
        </p:spPr>
        <p:txBody>
          <a:bodyPr wrap="none">
            <a:spAutoFit/>
          </a:bodyPr>
          <a:lstStyle/>
          <a:p>
            <a:pPr algn="ctr" eaLnBrk="0" hangingPunct="0"/>
            <a:endParaRPr lang="it-IT" sz="1400">
              <a:solidFill>
                <a:srgbClr val="000066"/>
              </a:solidFill>
              <a:latin typeface="Times" charset="0"/>
            </a:endParaRPr>
          </a:p>
        </p:txBody>
      </p:sp>
      <p:sp>
        <p:nvSpPr>
          <p:cNvPr id="10" name="Text Box 5"/>
          <p:cNvSpPr txBox="1">
            <a:spLocks noChangeArrowheads="1"/>
          </p:cNvSpPr>
          <p:nvPr/>
        </p:nvSpPr>
        <p:spPr bwMode="auto">
          <a:xfrm>
            <a:off x="468313" y="2243138"/>
            <a:ext cx="8208962" cy="3908762"/>
          </a:xfrm>
          <a:prstGeom prst="rect">
            <a:avLst/>
          </a:prstGeom>
          <a:noFill/>
          <a:ln w="9525">
            <a:noFill/>
            <a:miter lim="800000"/>
            <a:headEnd/>
            <a:tailEnd/>
          </a:ln>
          <a:effectLst/>
        </p:spPr>
        <p:txBody>
          <a:bodyPr>
            <a:spAutoFit/>
          </a:bodyPr>
          <a:lstStyle/>
          <a:p>
            <a:pPr marL="190500" indent="-190500" algn="just" eaLnBrk="0" hangingPunct="0">
              <a:buFont typeface="Times" charset="0"/>
              <a:buChar char="•"/>
            </a:pPr>
            <a:r>
              <a:rPr lang="en-US" sz="1600" dirty="0">
                <a:solidFill>
                  <a:srgbClr val="000066"/>
                </a:solidFill>
                <a:latin typeface="Times New Roman" pitchFamily="18" charset="0"/>
              </a:rPr>
              <a:t>Introduction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Problems</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b="1" dirty="0">
                <a:solidFill>
                  <a:srgbClr val="FF0000"/>
                </a:solidFill>
                <a:latin typeface="Times New Roman" pitchFamily="18" charset="0"/>
              </a:rPr>
              <a:t>Solutions approaches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data analysis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Process control </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Monitoring</a:t>
            </a:r>
          </a:p>
          <a:p>
            <a:pPr marL="857250" lvl="1" indent="-400050" algn="just" eaLnBrk="0" hangingPunct="0">
              <a:buFont typeface="Arial" panose="020B0604020202020204" pitchFamily="34" charset="0"/>
              <a:buChar char="•"/>
            </a:pPr>
            <a:r>
              <a:rPr lang="en-US" sz="1600" dirty="0">
                <a:solidFill>
                  <a:srgbClr val="000066"/>
                </a:solidFill>
                <a:latin typeface="Times New Roman" pitchFamily="18" charset="0"/>
              </a:rPr>
              <a:t>Downstream compensation</a:t>
            </a: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r>
              <a:rPr lang="en-US" sz="1600" dirty="0">
                <a:solidFill>
                  <a:srgbClr val="000066"/>
                </a:solidFill>
                <a:latin typeface="Times New Roman" pitchFamily="18" charset="0"/>
              </a:rPr>
              <a:t>Summary</a:t>
            </a:r>
          </a:p>
          <a:p>
            <a:pPr algn="just" eaLnBrk="0" hangingPunct="0"/>
            <a:endParaRPr lang="en-US" sz="1600" dirty="0">
              <a:solidFill>
                <a:srgbClr val="000066"/>
              </a:solidFill>
              <a:latin typeface="Times New Roman" pitchFamily="18" charset="0"/>
            </a:endParaRPr>
          </a:p>
          <a:p>
            <a:pPr marL="190500" indent="-190500" algn="ctr" eaLnBrk="0" hangingPunct="0">
              <a:spcBef>
                <a:spcPct val="50000"/>
              </a:spcBef>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a:p>
            <a:pPr marL="190500" indent="-190500" algn="just" eaLnBrk="0" hangingPunct="0">
              <a:buFont typeface="Times" charset="0"/>
              <a:buChar char="•"/>
            </a:pPr>
            <a:endParaRPr lang="en-US" sz="1600" dirty="0">
              <a:solidFill>
                <a:srgbClr val="000066"/>
              </a:solidFill>
              <a:latin typeface="Times New Roman" pitchFamily="18" charset="0"/>
            </a:endParaRPr>
          </a:p>
        </p:txBody>
      </p:sp>
      <p:pic>
        <p:nvPicPr>
          <p:cNvPr id="5" name="Grafik 4"/>
          <p:cNvPicPr>
            <a:picLocks noChangeAspect="1"/>
          </p:cNvPicPr>
          <p:nvPr/>
        </p:nvPicPr>
        <p:blipFill rotWithShape="1">
          <a:blip r:embed="rId3" cstate="print">
            <a:extLst>
              <a:ext uri="{28A0092B-C50C-407E-A947-70E740481C1C}">
                <a14:useLocalDpi xmlns:a14="http://schemas.microsoft.com/office/drawing/2010/main" val="0"/>
              </a:ext>
            </a:extLst>
          </a:blip>
          <a:srcRect b="11228"/>
          <a:stretch/>
        </p:blipFill>
        <p:spPr>
          <a:xfrm>
            <a:off x="4820483" y="2761579"/>
            <a:ext cx="3319935" cy="2163221"/>
          </a:xfrm>
          <a:prstGeom prst="rect">
            <a:avLst/>
          </a:prstGeom>
        </p:spPr>
      </p:pic>
    </p:spTree>
    <p:extLst>
      <p:ext uri="{BB962C8B-B14F-4D97-AF65-F5344CB8AC3E}">
        <p14:creationId xmlns:p14="http://schemas.microsoft.com/office/powerpoint/2010/main" val="382984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a:t>ForZDM – Zero Defect Manufacturing</a:t>
            </a:r>
          </a:p>
        </p:txBody>
      </p:sp>
      <p:sp>
        <p:nvSpPr>
          <p:cNvPr id="3" name="Inhaltsplatzhalter 2"/>
          <p:cNvSpPr>
            <a:spLocks noGrp="1"/>
          </p:cNvSpPr>
          <p:nvPr>
            <p:ph idx="1"/>
          </p:nvPr>
        </p:nvSpPr>
        <p:spPr>
          <a:xfrm>
            <a:off x="447123" y="2243138"/>
            <a:ext cx="8223250" cy="4102099"/>
          </a:xfrm>
        </p:spPr>
        <p:txBody>
          <a:bodyPr/>
          <a:lstStyle/>
          <a:p>
            <a:pPr marL="0" indent="0">
              <a:buNone/>
            </a:pPr>
            <a:r>
              <a:rPr lang="en-US" u="sng" noProof="0" dirty="0"/>
              <a:t>Objective:</a:t>
            </a:r>
          </a:p>
          <a:p>
            <a:r>
              <a:rPr lang="en-US" noProof="0" dirty="0"/>
              <a:t>Decrease the occurrence of defects and avoid defect propagation</a:t>
            </a:r>
          </a:p>
          <a:p>
            <a:pPr marL="0" indent="0">
              <a:buNone/>
            </a:pPr>
            <a:r>
              <a:rPr lang="en-US" u="sng" noProof="0" dirty="0"/>
              <a:t>Procedure:</a:t>
            </a:r>
          </a:p>
          <a:p>
            <a:r>
              <a:rPr lang="en-US" noProof="0" dirty="0"/>
              <a:t>Evaluation of existing and additional sensor systems – data analysis (Big Data)</a:t>
            </a:r>
          </a:p>
          <a:p>
            <a:r>
              <a:rPr lang="en-US" noProof="0" dirty="0"/>
              <a:t>Avoiding defect emergence (process control)</a:t>
            </a:r>
          </a:p>
          <a:p>
            <a:r>
              <a:rPr lang="en-US" noProof="0" dirty="0"/>
              <a:t>Preventing </a:t>
            </a:r>
            <a:r>
              <a:rPr lang="en-US" dirty="0"/>
              <a:t>defect </a:t>
            </a:r>
            <a:r>
              <a:rPr lang="en-US" noProof="0" dirty="0"/>
              <a:t>propagation</a:t>
            </a:r>
          </a:p>
          <a:p>
            <a:r>
              <a:rPr lang="en-US" noProof="0" dirty="0"/>
              <a:t>Used in production of rotating workpieces</a:t>
            </a:r>
          </a:p>
          <a:p>
            <a:endParaRPr lang="en-US" noProof="0" dirty="0"/>
          </a:p>
        </p:txBody>
      </p:sp>
      <p:grpSp>
        <p:nvGrpSpPr>
          <p:cNvPr id="4" name="Gruppieren 3"/>
          <p:cNvGrpSpPr/>
          <p:nvPr/>
        </p:nvGrpSpPr>
        <p:grpSpPr>
          <a:xfrm>
            <a:off x="748832" y="2600059"/>
            <a:ext cx="7655657" cy="3388255"/>
            <a:chOff x="1177447" y="1052186"/>
            <a:chExt cx="9679347" cy="4283904"/>
          </a:xfrm>
        </p:grpSpPr>
        <p:sp>
          <p:nvSpPr>
            <p:cNvPr id="5" name="Rechteck 4"/>
            <p:cNvSpPr/>
            <p:nvPr/>
          </p:nvSpPr>
          <p:spPr>
            <a:xfrm>
              <a:off x="1177447" y="1052186"/>
              <a:ext cx="9679347" cy="4283904"/>
            </a:xfrm>
            <a:prstGeom prst="rect">
              <a:avLst/>
            </a:prstGeom>
            <a:solidFill>
              <a:srgbClr val="559EA8"/>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rotWithShape="1">
            <a:blip r:embed="rId3"/>
            <a:srcRect l="12094" t="1030" r="2165" b="1502"/>
            <a:stretch/>
          </p:blipFill>
          <p:spPr>
            <a:xfrm>
              <a:off x="4391351" y="1111686"/>
              <a:ext cx="3250505" cy="4164904"/>
            </a:xfrm>
            <a:prstGeom prst="rect">
              <a:avLst/>
            </a:prstGeom>
          </p:spPr>
        </p:pic>
        <p:sp>
          <p:nvSpPr>
            <p:cNvPr id="7" name="Rechteck 6"/>
            <p:cNvSpPr/>
            <p:nvPr/>
          </p:nvSpPr>
          <p:spPr>
            <a:xfrm>
              <a:off x="1238790" y="1508078"/>
              <a:ext cx="3098042" cy="3768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523" r="6523"/>
            <a:stretch/>
          </p:blipFill>
          <p:spPr bwMode="auto">
            <a:xfrm>
              <a:off x="1488624" y="4579728"/>
              <a:ext cx="963274" cy="47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Grafik 8"/>
            <p:cNvPicPr>
              <a:picLocks noChangeAspect="1"/>
            </p:cNvPicPr>
            <p:nvPr/>
          </p:nvPicPr>
          <p:blipFill>
            <a:blip r:embed="rId5"/>
            <a:stretch>
              <a:fillRect/>
            </a:stretch>
          </p:blipFill>
          <p:spPr>
            <a:xfrm>
              <a:off x="1323289" y="3369186"/>
              <a:ext cx="1293945" cy="475715"/>
            </a:xfrm>
            <a:prstGeom prst="rect">
              <a:avLst/>
            </a:prstGeom>
          </p:spPr>
        </p:pic>
        <p:pic>
          <p:nvPicPr>
            <p:cNvPr id="10"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50548" y="2006081"/>
              <a:ext cx="1239426" cy="628279"/>
            </a:xfrm>
            <a:prstGeom prst="rect">
              <a:avLst/>
            </a:prstGeom>
            <a:noFill/>
            <a:ln w="38100">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extfeld 10"/>
            <p:cNvSpPr txBox="1"/>
            <p:nvPr/>
          </p:nvSpPr>
          <p:spPr>
            <a:xfrm>
              <a:off x="1242289" y="1120170"/>
              <a:ext cx="3094543" cy="311307"/>
            </a:xfrm>
            <a:prstGeom prst="rect">
              <a:avLst/>
            </a:prstGeom>
            <a:noFill/>
          </p:spPr>
          <p:txBody>
            <a:bodyPr wrap="square" lIns="0" tIns="0" rIns="0" bIns="0" rtlCol="0">
              <a:spAutoFit/>
            </a:bodyPr>
            <a:lstStyle/>
            <a:p>
              <a:pPr algn="ctr"/>
              <a:r>
                <a:rPr lang="de-DE" sz="1600" dirty="0">
                  <a:solidFill>
                    <a:srgbClr val="FFFFFF"/>
                  </a:solidFill>
                </a:rPr>
                <a:t>MANUFACTURING INDUSTRY</a:t>
              </a:r>
            </a:p>
          </p:txBody>
        </p:sp>
        <p:pic>
          <p:nvPicPr>
            <p:cNvPr id="12" name="Immagine 35"/>
            <p:cNvPicPr>
              <a:picLocks noChangeAspect="1"/>
            </p:cNvPicPr>
            <p:nvPr/>
          </p:nvPicPr>
          <p:blipFill>
            <a:blip r:embed="rId7" cstate="print"/>
            <a:stretch>
              <a:fillRect/>
            </a:stretch>
          </p:blipFill>
          <p:spPr>
            <a:xfrm>
              <a:off x="2630955" y="4447803"/>
              <a:ext cx="1699967" cy="737237"/>
            </a:xfrm>
            <a:prstGeom prst="rect">
              <a:avLst/>
            </a:prstGeom>
          </p:spPr>
        </p:pic>
        <p:pic>
          <p:nvPicPr>
            <p:cNvPr id="13" name="Picture 2" descr="C:\Users\yy27040\Desktop\EU project\2016 FoF 3_ForZDM\PROPOSAL\END USER CASES\GKN user case description\production overview - SHAFTS\0346110.jpg"/>
            <p:cNvPicPr>
              <a:picLocks noChangeAspect="1" noChangeArrowheads="1"/>
            </p:cNvPicPr>
            <p:nvPr/>
          </p:nvPicPr>
          <p:blipFill>
            <a:blip r:embed="rId8" cstate="print"/>
            <a:srcRect/>
            <a:stretch>
              <a:fillRect/>
            </a:stretch>
          </p:blipFill>
          <p:spPr bwMode="auto">
            <a:xfrm>
              <a:off x="2774876" y="1894072"/>
              <a:ext cx="1395285" cy="852295"/>
            </a:xfrm>
            <a:prstGeom prst="rect">
              <a:avLst/>
            </a:prstGeom>
            <a:noFill/>
          </p:spPr>
        </p:pic>
        <p:pic>
          <p:nvPicPr>
            <p:cNvPr id="14" name="Grafik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20546" y="3242801"/>
              <a:ext cx="1120783" cy="747188"/>
            </a:xfrm>
            <a:prstGeom prst="rect">
              <a:avLst/>
            </a:prstGeom>
          </p:spPr>
        </p:pic>
        <p:sp>
          <p:nvSpPr>
            <p:cNvPr id="15" name="Textfeld 14"/>
            <p:cNvSpPr txBox="1"/>
            <p:nvPr/>
          </p:nvSpPr>
          <p:spPr>
            <a:xfrm>
              <a:off x="1542708" y="1571441"/>
              <a:ext cx="2490204" cy="389135"/>
            </a:xfrm>
            <a:prstGeom prst="rect">
              <a:avLst/>
            </a:prstGeom>
            <a:noFill/>
          </p:spPr>
          <p:txBody>
            <a:bodyPr wrap="square" rtlCol="0">
              <a:spAutoFit/>
            </a:bodyPr>
            <a:lstStyle/>
            <a:p>
              <a:pPr algn="ctr"/>
              <a:r>
                <a:rPr lang="de-DE" sz="1400" dirty="0">
                  <a:solidFill>
                    <a:schemeClr val="tx1">
                      <a:lumMod val="100000"/>
                    </a:schemeClr>
                  </a:solidFill>
                </a:rPr>
                <a:t>Aerospace</a:t>
              </a:r>
            </a:p>
          </p:txBody>
        </p:sp>
        <p:sp>
          <p:nvSpPr>
            <p:cNvPr id="16" name="Textfeld 15"/>
            <p:cNvSpPr txBox="1"/>
            <p:nvPr/>
          </p:nvSpPr>
          <p:spPr>
            <a:xfrm>
              <a:off x="1542708" y="2923904"/>
              <a:ext cx="2490204" cy="389135"/>
            </a:xfrm>
            <a:prstGeom prst="rect">
              <a:avLst/>
            </a:prstGeom>
            <a:noFill/>
          </p:spPr>
          <p:txBody>
            <a:bodyPr wrap="square" rtlCol="0">
              <a:spAutoFit/>
            </a:bodyPr>
            <a:lstStyle/>
            <a:p>
              <a:pPr algn="ctr"/>
              <a:r>
                <a:rPr lang="en-US" sz="1400" dirty="0">
                  <a:solidFill>
                    <a:schemeClr val="tx1">
                      <a:lumMod val="100000"/>
                    </a:schemeClr>
                  </a:solidFill>
                </a:rPr>
                <a:t>Medicine</a:t>
              </a:r>
            </a:p>
          </p:txBody>
        </p:sp>
        <p:sp>
          <p:nvSpPr>
            <p:cNvPr id="17" name="Textfeld 16"/>
            <p:cNvSpPr txBox="1"/>
            <p:nvPr/>
          </p:nvSpPr>
          <p:spPr>
            <a:xfrm>
              <a:off x="1542708" y="4199384"/>
              <a:ext cx="2490204" cy="389135"/>
            </a:xfrm>
            <a:prstGeom prst="rect">
              <a:avLst/>
            </a:prstGeom>
            <a:noFill/>
          </p:spPr>
          <p:txBody>
            <a:bodyPr wrap="square" rtlCol="0">
              <a:spAutoFit/>
            </a:bodyPr>
            <a:lstStyle/>
            <a:p>
              <a:pPr algn="ctr"/>
              <a:r>
                <a:rPr lang="en-US" sz="1400" dirty="0">
                  <a:solidFill>
                    <a:schemeClr val="tx1">
                      <a:lumMod val="100000"/>
                    </a:schemeClr>
                  </a:solidFill>
                </a:rPr>
                <a:t>Railway</a:t>
              </a:r>
            </a:p>
          </p:txBody>
        </p:sp>
        <p:sp>
          <p:nvSpPr>
            <p:cNvPr id="18" name="Rechteck 17"/>
            <p:cNvSpPr/>
            <p:nvPr/>
          </p:nvSpPr>
          <p:spPr>
            <a:xfrm>
              <a:off x="7694626" y="3932182"/>
              <a:ext cx="3098042" cy="134440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p:cNvSpPr/>
            <p:nvPr/>
          </p:nvSpPr>
          <p:spPr>
            <a:xfrm>
              <a:off x="7694626" y="1785077"/>
              <a:ext cx="3098042" cy="170953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p:cNvSpPr txBox="1"/>
            <p:nvPr/>
          </p:nvSpPr>
          <p:spPr>
            <a:xfrm>
              <a:off x="7694626" y="1061799"/>
              <a:ext cx="3094543" cy="739354"/>
            </a:xfrm>
            <a:prstGeom prst="rect">
              <a:avLst/>
            </a:prstGeom>
            <a:noFill/>
          </p:spPr>
          <p:txBody>
            <a:bodyPr wrap="square" rtlCol="0">
              <a:spAutoFit/>
            </a:bodyPr>
            <a:lstStyle/>
            <a:p>
              <a:pPr algn="ctr"/>
              <a:r>
                <a:rPr lang="de-DE" sz="1600" dirty="0">
                  <a:solidFill>
                    <a:srgbClr val="FFFFFF"/>
                  </a:solidFill>
                </a:rPr>
                <a:t>TECH. PROVIDERS &amp; SYSTEMS INTEGRATORS</a:t>
              </a:r>
            </a:p>
          </p:txBody>
        </p:sp>
        <p:sp>
          <p:nvSpPr>
            <p:cNvPr id="21" name="Textfeld 20"/>
            <p:cNvSpPr txBox="1"/>
            <p:nvPr/>
          </p:nvSpPr>
          <p:spPr>
            <a:xfrm>
              <a:off x="7668362" y="3497069"/>
              <a:ext cx="3147070" cy="428047"/>
            </a:xfrm>
            <a:prstGeom prst="rect">
              <a:avLst/>
            </a:prstGeom>
            <a:noFill/>
          </p:spPr>
          <p:txBody>
            <a:bodyPr wrap="square" rtlCol="0">
              <a:spAutoFit/>
            </a:bodyPr>
            <a:lstStyle/>
            <a:p>
              <a:pPr algn="ctr"/>
              <a:r>
                <a:rPr lang="de-DE" sz="1600" dirty="0">
                  <a:solidFill>
                    <a:srgbClr val="FFFFFF"/>
                  </a:solidFill>
                </a:rPr>
                <a:t>RESEARCH INSTITUTIONS</a:t>
              </a:r>
            </a:p>
          </p:txBody>
        </p:sp>
        <p:pic>
          <p:nvPicPr>
            <p:cNvPr id="22" name="Grafik 21"/>
            <p:cNvPicPr>
              <a:picLocks noChangeAspect="1"/>
            </p:cNvPicPr>
            <p:nvPr/>
          </p:nvPicPr>
          <p:blipFill rotWithShape="1">
            <a:blip r:embed="rId10"/>
            <a:srcRect l="69445" r="-785"/>
            <a:stretch/>
          </p:blipFill>
          <p:spPr>
            <a:xfrm>
              <a:off x="7791657" y="4154395"/>
              <a:ext cx="2915336" cy="959700"/>
            </a:xfrm>
            <a:prstGeom prst="rect">
              <a:avLst/>
            </a:prstGeom>
          </p:spPr>
        </p:pic>
        <p:pic>
          <p:nvPicPr>
            <p:cNvPr id="23" name="Grafik 22"/>
            <p:cNvPicPr>
              <a:picLocks noChangeAspect="1"/>
            </p:cNvPicPr>
            <p:nvPr/>
          </p:nvPicPr>
          <p:blipFill>
            <a:blip r:embed="rId11"/>
            <a:stretch>
              <a:fillRect/>
            </a:stretch>
          </p:blipFill>
          <p:spPr>
            <a:xfrm>
              <a:off x="7749615" y="1892900"/>
              <a:ext cx="2988064" cy="1473335"/>
            </a:xfrm>
            <a:prstGeom prst="rect">
              <a:avLst/>
            </a:prstGeom>
          </p:spPr>
        </p:pic>
      </p:grpSp>
      <p:pic>
        <p:nvPicPr>
          <p:cNvPr id="25" name="Grafik 24"/>
          <p:cNvPicPr>
            <a:picLocks noChangeAspect="1"/>
          </p:cNvPicPr>
          <p:nvPr/>
        </p:nvPicPr>
        <p:blipFill>
          <a:blip r:embed="rId12"/>
          <a:stretch>
            <a:fillRect/>
          </a:stretch>
        </p:blipFill>
        <p:spPr>
          <a:xfrm>
            <a:off x="49397" y="5075987"/>
            <a:ext cx="1370547" cy="912712"/>
          </a:xfrm>
          <a:prstGeom prst="rect">
            <a:avLst/>
          </a:prstGeom>
        </p:spPr>
      </p:pic>
      <p:sp>
        <p:nvSpPr>
          <p:cNvPr id="26" name="Textfeld 25"/>
          <p:cNvSpPr txBox="1"/>
          <p:nvPr/>
        </p:nvSpPr>
        <p:spPr>
          <a:xfrm>
            <a:off x="1362013" y="5001429"/>
            <a:ext cx="3106859" cy="1061829"/>
          </a:xfrm>
          <a:prstGeom prst="rect">
            <a:avLst/>
          </a:prstGeom>
          <a:noFill/>
        </p:spPr>
        <p:txBody>
          <a:bodyPr wrap="square" rtlCol="0">
            <a:spAutoFit/>
          </a:bodyPr>
          <a:lstStyle/>
          <a:p>
            <a:r>
              <a:rPr lang="en-US" sz="1050" dirty="0">
                <a:solidFill>
                  <a:srgbClr val="000066"/>
                </a:solidFill>
                <a:latin typeface="Times New Roman" panose="02020603050405020304" pitchFamily="18" charset="0"/>
                <a:cs typeface="Times New Roman" panose="02020603050405020304" pitchFamily="18" charset="0"/>
              </a:rPr>
              <a:t>“This project has received funding from the European Union’s Horizon 2020 research and innovation </a:t>
            </a:r>
            <a:r>
              <a:rPr lang="en-US" sz="1050" dirty="0" err="1">
                <a:solidFill>
                  <a:srgbClr val="000066"/>
                </a:solidFill>
                <a:latin typeface="Times New Roman" panose="02020603050405020304" pitchFamily="18" charset="0"/>
                <a:cs typeface="Times New Roman" panose="02020603050405020304" pitchFamily="18" charset="0"/>
              </a:rPr>
              <a:t>programme</a:t>
            </a:r>
            <a:r>
              <a:rPr lang="en-US" sz="1050" dirty="0">
                <a:solidFill>
                  <a:srgbClr val="000066"/>
                </a:solidFill>
                <a:latin typeface="Times New Roman" panose="02020603050405020304" pitchFamily="18" charset="0"/>
                <a:cs typeface="Times New Roman" panose="02020603050405020304" pitchFamily="18" charset="0"/>
              </a:rPr>
              <a:t> under grant agreement No 723698”</a:t>
            </a:r>
          </a:p>
          <a:p>
            <a:r>
              <a:rPr lang="en-US" sz="1050" dirty="0">
                <a:solidFill>
                  <a:srgbClr val="000066"/>
                </a:solidFill>
                <a:latin typeface="Times New Roman" panose="02020603050405020304" pitchFamily="18" charset="0"/>
                <a:cs typeface="Times New Roman" panose="02020603050405020304" pitchFamily="18" charset="0"/>
              </a:rPr>
              <a:t>This presentation reflects only the authors’ views and the Commission is not </a:t>
            </a:r>
            <a:r>
              <a:rPr lang="en-US" sz="1050" dirty="0" err="1">
                <a:solidFill>
                  <a:srgbClr val="000066"/>
                </a:solidFill>
                <a:latin typeface="Times New Roman" panose="02020603050405020304" pitchFamily="18" charset="0"/>
                <a:cs typeface="Times New Roman" panose="02020603050405020304" pitchFamily="18" charset="0"/>
              </a:rPr>
              <a:t>responsable</a:t>
            </a:r>
            <a:r>
              <a:rPr lang="en-US" sz="1050" dirty="0">
                <a:solidFill>
                  <a:srgbClr val="000066"/>
                </a:solidFill>
                <a:latin typeface="Times New Roman" panose="02020603050405020304" pitchFamily="18" charset="0"/>
                <a:cs typeface="Times New Roman" panose="02020603050405020304" pitchFamily="18" charset="0"/>
              </a:rPr>
              <a:t> for any use that may be made of the information contained therein</a:t>
            </a:r>
          </a:p>
        </p:txBody>
      </p:sp>
    </p:spTree>
    <p:extLst>
      <p:ext uri="{BB962C8B-B14F-4D97-AF65-F5344CB8AC3E}">
        <p14:creationId xmlns:p14="http://schemas.microsoft.com/office/powerpoint/2010/main" val="675731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8.33333E-7 2.59259E-6 L 0.24236 0.15972 " pathEditMode="relative" rAng="0" ptsTypes="AA">
                                      <p:cBhvr>
                                        <p:cTn id="6" dur="2000" fill="hold"/>
                                        <p:tgtEl>
                                          <p:spTgt spid="4"/>
                                        </p:tgtEl>
                                        <p:attrNameLst>
                                          <p:attrName>ppt_x</p:attrName>
                                          <p:attrName>ppt_y</p:attrName>
                                        </p:attrNameLst>
                                      </p:cBhvr>
                                      <p:rCtr x="12118" y="7986"/>
                                    </p:animMotion>
                                  </p:childTnLst>
                                </p:cTn>
                              </p:par>
                              <p:par>
                                <p:cTn id="7" presetID="6" presetClass="emph" presetSubtype="0" accel="50000" decel="50000" fill="hold" nodeType="withEffect">
                                  <p:stCondLst>
                                    <p:cond delay="0"/>
                                  </p:stCondLst>
                                  <p:childTnLst>
                                    <p:animScale>
                                      <p:cBhvr>
                                        <p:cTn id="8" dur="2000" fill="hold"/>
                                        <p:tgtEl>
                                          <p:spTgt spid="4"/>
                                        </p:tgtEl>
                                      </p:cBhvr>
                                      <p:by x="60000" y="60000"/>
                                    </p:animScale>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par>
                          <p:cTn id="21" fill="hold">
                            <p:stCondLst>
                              <p:cond delay="2000"/>
                            </p:stCondLst>
                            <p:childTnLst>
                              <p:par>
                                <p:cTn id="22" presetID="1"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par>
                          <p:cTn id="27" fill="hold">
                            <p:stCondLst>
                              <p:cond delay="2000"/>
                            </p:stCondLst>
                            <p:childTnLst>
                              <p:par>
                                <p:cTn id="28" presetID="1" presetClass="entr" presetSubtype="0" fill="hold" grpId="0"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childTnLst>
                                </p:cTn>
                              </p:par>
                            </p:childTnLst>
                          </p:cTn>
                        </p:par>
                        <p:par>
                          <p:cTn id="30" fill="hold">
                            <p:stCondLst>
                              <p:cond delay="2000"/>
                            </p:stCondLst>
                            <p:childTnLst>
                              <p:par>
                                <p:cTn id="31" presetID="1"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par>
                          <p:cTn id="33" fill="hold">
                            <p:stCondLst>
                              <p:cond delay="2000"/>
                            </p:stCondLst>
                            <p:childTnLst>
                              <p:par>
                                <p:cTn id="34" presetID="1"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EE4P_STYLE_ID" val="6cd991bf-f022-4378-96e7-2c338aeb3f5b"/>
</p:tagLst>
</file>

<file path=ppt/theme/theme1.xml><?xml version="1.0" encoding="utf-8"?>
<a:theme xmlns:a="http://schemas.openxmlformats.org/drawingml/2006/main" name="ICME'14">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W Farben">
    <a:dk1>
      <a:srgbClr val="000000"/>
    </a:dk1>
    <a:lt1>
      <a:srgbClr val="FFFFFF"/>
    </a:lt1>
    <a:dk2>
      <a:srgbClr val="FF0000"/>
    </a:dk2>
    <a:lt2>
      <a:srgbClr val="A8AFAF"/>
    </a:lt2>
    <a:accent1>
      <a:srgbClr val="EB6A0A"/>
    </a:accent1>
    <a:accent2>
      <a:srgbClr val="006E92"/>
    </a:accent2>
    <a:accent3>
      <a:srgbClr val="25BAE2"/>
    </a:accent3>
    <a:accent4>
      <a:srgbClr val="B1C800"/>
    </a:accent4>
    <a:accent5>
      <a:srgbClr val="FEEFD6"/>
    </a:accent5>
    <a:accent6>
      <a:srgbClr val="E1E3E3"/>
    </a:accent6>
    <a:hlink>
      <a:srgbClr val="25BAE2"/>
    </a:hlink>
    <a:folHlink>
      <a:srgbClr val="B1C800"/>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1502</Words>
  <Application>Microsoft Office PowerPoint</Application>
  <PresentationFormat>Presentación en pantalla (4:3)</PresentationFormat>
  <Paragraphs>372</Paragraphs>
  <Slides>19</Slides>
  <Notes>19</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2</vt:i4>
      </vt:variant>
      <vt:variant>
        <vt:lpstr>Títulos de diapositiva</vt:lpstr>
      </vt:variant>
      <vt:variant>
        <vt:i4>19</vt:i4>
      </vt:variant>
    </vt:vector>
  </HeadingPairs>
  <TitlesOfParts>
    <vt:vector size="31" baseType="lpstr">
      <vt:lpstr>Wingdings 3</vt:lpstr>
      <vt:lpstr>Arial</vt:lpstr>
      <vt:lpstr>Times</vt:lpstr>
      <vt:lpstr>Wingdings</vt:lpstr>
      <vt:lpstr>Times New Roman</vt:lpstr>
      <vt:lpstr>Frutiger LT Com 55 Roman</vt:lpstr>
      <vt:lpstr>Frutiger LT Com 45 Light</vt:lpstr>
      <vt:lpstr>Cambria Math</vt:lpstr>
      <vt:lpstr>Calibri</vt:lpstr>
      <vt:lpstr>ICME'14</vt:lpstr>
      <vt:lpstr>Arbeitsblatt</vt:lpstr>
      <vt:lpstr>Formel</vt:lpstr>
      <vt:lpstr>Presentación de PowerPoint</vt:lpstr>
      <vt:lpstr>Presentación de PowerPoint</vt:lpstr>
      <vt:lpstr>Presentación de PowerPoint</vt:lpstr>
      <vt:lpstr>Generalized production strategy of rotating components</vt:lpstr>
      <vt:lpstr>Presentación de PowerPoint</vt:lpstr>
      <vt:lpstr>Defect propagation in multi-stage production systems</vt:lpstr>
      <vt:lpstr>End-Of-Line (EOL) quality control</vt:lpstr>
      <vt:lpstr>Presentación de PowerPoint</vt:lpstr>
      <vt:lpstr>ForZDM – Zero Defect Manufacturing</vt:lpstr>
      <vt:lpstr>Hierarchical structure</vt:lpstr>
      <vt:lpstr>I. Process data analysis – Big Data</vt:lpstr>
      <vt:lpstr>Process data analysis – correlation matrix</vt:lpstr>
      <vt:lpstr>II. Process control </vt:lpstr>
      <vt:lpstr>III. Monitoring</vt:lpstr>
      <vt:lpstr>IV. Downstream compensation (feed forward control)</vt:lpstr>
      <vt:lpstr>Measurement and correction strategies of imbalances</vt:lpstr>
      <vt:lpstr>Presentación de PowerPoint</vt:lpstr>
      <vt:lpstr>Summary</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Davide Matarazzo</dc:creator>
  <cp:lastModifiedBy>Treviño Aizpurua, Ander</cp:lastModifiedBy>
  <cp:revision>77</cp:revision>
  <cp:lastPrinted>2017-07-17T12:48:53Z</cp:lastPrinted>
  <dcterms:created xsi:type="dcterms:W3CDTF">2014-07-07T15:35:21Z</dcterms:created>
  <dcterms:modified xsi:type="dcterms:W3CDTF">2018-04-05T14:59:30Z</dcterms:modified>
</cp:coreProperties>
</file>